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4"/>
  </p:notesMasterIdLst>
  <p:handoutMasterIdLst>
    <p:handoutMasterId r:id="rId15"/>
  </p:handoutMasterIdLst>
  <p:sldIdLst>
    <p:sldId id="256" r:id="rId2"/>
    <p:sldId id="257" r:id="rId3"/>
    <p:sldId id="259" r:id="rId4"/>
    <p:sldId id="260" r:id="rId5"/>
    <p:sldId id="261" r:id="rId6"/>
    <p:sldId id="262" r:id="rId7"/>
    <p:sldId id="263" r:id="rId8"/>
    <p:sldId id="264" r:id="rId9"/>
    <p:sldId id="266" r:id="rId10"/>
    <p:sldId id="267" r:id="rId11"/>
    <p:sldId id="268" r:id="rId12"/>
    <p:sldId id="269" r:id="rId13"/>
  </p:sldIdLst>
  <p:sldSz cx="10691813" cy="75628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E6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6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484855A-D6E3-4D70-9F28-55B0813358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3503C08-D683-4C5D-BA5F-1BCD762B79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1B32C4-915B-46A3-BB93-BF850DF1E13B}" type="datetimeFigureOut">
              <a:rPr lang="fr-FR" smtClean="0"/>
              <a:t>14/10/2021</a:t>
            </a:fld>
            <a:endParaRPr lang="fr-FR"/>
          </a:p>
        </p:txBody>
      </p:sp>
      <p:sp>
        <p:nvSpPr>
          <p:cNvPr id="4" name="Espace réservé du pied de page 3">
            <a:extLst>
              <a:ext uri="{FF2B5EF4-FFF2-40B4-BE49-F238E27FC236}">
                <a16:creationId xmlns:a16="http://schemas.microsoft.com/office/drawing/2014/main" id="{936F6BA1-306E-45D2-A52F-BB9C2716D62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3BF27C7-098B-4225-A43D-4419531AFC6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5125B2-1F5F-42C8-B99C-16436D3D238E}" type="slidenum">
              <a:rPr lang="fr-FR" smtClean="0"/>
              <a:t>‹N°›</a:t>
            </a:fld>
            <a:endParaRPr lang="fr-FR"/>
          </a:p>
        </p:txBody>
      </p:sp>
    </p:spTree>
    <p:extLst>
      <p:ext uri="{BB962C8B-B14F-4D97-AF65-F5344CB8AC3E}">
        <p14:creationId xmlns:p14="http://schemas.microsoft.com/office/powerpoint/2010/main" val="2615194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C1600-6350-403C-9C50-040BE18BF541}" type="datetimeFigureOut">
              <a:rPr lang="fr-FR" smtClean="0"/>
              <a:t>14/10/2021</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CC10B3-CAB2-4DCD-81D4-652873E41EAA}" type="slidenum">
              <a:rPr lang="fr-FR" smtClean="0"/>
              <a:t>‹N°›</a:t>
            </a:fld>
            <a:endParaRPr lang="fr-FR"/>
          </a:p>
        </p:txBody>
      </p:sp>
    </p:spTree>
    <p:extLst>
      <p:ext uri="{BB962C8B-B14F-4D97-AF65-F5344CB8AC3E}">
        <p14:creationId xmlns:p14="http://schemas.microsoft.com/office/powerpoint/2010/main" val="25646199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hyperlink" Target="http://ankei.jp/takako/file/1307/001879_1.pdf" TargetMode="External"/><Relationship Id="rId3" Type="http://schemas.openxmlformats.org/officeDocument/2006/relationships/image" Target="../media/image8.jpeg"/><Relationship Id="rId7" Type="http://schemas.openxmlformats.org/officeDocument/2006/relationships/hyperlink" Target="https://doi.org/10.1016/j.jasrep.2019.102134" TargetMode="External"/><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hyperlink" Target="http://recherche.esp.sn:8080/xmlui/handle/123456789/234"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beer-studies.com/en/explorer?chrono=500&amp;geo=85&amp;theme=220" TargetMode="External"/><Relationship Id="rId3" Type="http://schemas.openxmlformats.org/officeDocument/2006/relationships/hyperlink" Target="https://beer-studies.com/en/world-history/Birth-of-brewing/Archaic-beers" TargetMode="External"/><Relationship Id="rId7" Type="http://schemas.openxmlformats.org/officeDocument/2006/relationships/hyperlink" Target="https://beer-studies.com/en/world-history/Beer-and-religions/Islam-alcohol-prohibition/Beer-tradition-ottoman" TargetMode="External"/><Relationship Id="rId2" Type="http://schemas.openxmlformats.org/officeDocument/2006/relationships/hyperlink" Target="http://beer-studies.com/en/Fundamentals/Six-brewing-pathways" TargetMode="External"/><Relationship Id="rId1" Type="http://schemas.openxmlformats.org/officeDocument/2006/relationships/slideLayout" Target="../slideLayouts/slideLayout1.xml"/><Relationship Id="rId6" Type="http://schemas.openxmlformats.org/officeDocument/2006/relationships/hyperlink" Target="https://beer-studies.com/en/Avanced-studies/carolingian_brewing" TargetMode="External"/><Relationship Id="rId11" Type="http://schemas.openxmlformats.org/officeDocument/2006/relationships/hyperlink" Target="https://beer-studies.com/en/" TargetMode="External"/><Relationship Id="rId5" Type="http://schemas.openxmlformats.org/officeDocument/2006/relationships/hyperlink" Target="https://beer-studies.com/en/world-history/First-empires/Indian-Maurya-empire/Trade-ferments-dregs" TargetMode="External"/><Relationship Id="rId10" Type="http://schemas.openxmlformats.org/officeDocument/2006/relationships/hyperlink" Target="https://beer-studies.com/en/Resources/Technology-science" TargetMode="External"/><Relationship Id="rId4" Type="http://schemas.openxmlformats.org/officeDocument/2006/relationships/hyperlink" Target="https://beer-studies.com/en/world-history/Birth-of-brewing/Combined-fermented_beverages" TargetMode="External"/><Relationship Id="rId9" Type="http://schemas.openxmlformats.org/officeDocument/2006/relationships/hyperlink" Target="https://beer-studies.com/en/explorer?geo=84&amp;chrono=505&amp;theme=517"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doi.org/10.1371/journal.pone.0255833" TargetMode="External"/><Relationship Id="rId3" Type="http://schemas.openxmlformats.org/officeDocument/2006/relationships/hyperlink" Target="https://doi.org/10.1016/j.jasrep.2019.102134" TargetMode="External"/><Relationship Id="rId7" Type="http://schemas.openxmlformats.org/officeDocument/2006/relationships/hyperlink" Target="https://doi.org/10.1073/pnas.1601465113" TargetMode="External"/><Relationship Id="rId2" Type="http://schemas.openxmlformats.org/officeDocument/2006/relationships/hyperlink" Target="https://beer-studies.com/fr/Histoire_generale.../Naissance-brasserie/Boissons-fermentees-mixtes/Bassin-brassicole-europeen" TargetMode="External"/><Relationship Id="rId1" Type="http://schemas.openxmlformats.org/officeDocument/2006/relationships/slideLayout" Target="../slideLayouts/slideLayout1.xml"/><Relationship Id="rId6" Type="http://schemas.openxmlformats.org/officeDocument/2006/relationships/hyperlink" Target="https://fr.wikipedia.org/wiki/Igname" TargetMode="External"/><Relationship Id="rId5" Type="http://schemas.openxmlformats.org/officeDocument/2006/relationships/hyperlink" Target="https://fr.wikipedia.org/wiki/Lys" TargetMode="External"/><Relationship Id="rId4" Type="http://schemas.openxmlformats.org/officeDocument/2006/relationships/hyperlink" Target="https://en.wikipedia.org/wiki/Trichosanthes_kirilowi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74776" y="1292409"/>
            <a:ext cx="8930640" cy="1814476"/>
          </a:xfrm>
          <a:prstGeom prst="rect">
            <a:avLst/>
          </a:prstGeom>
        </p:spPr>
        <p:txBody>
          <a:bodyPr lIns="0" tIns="0" rIns="0" bIns="0">
            <a:noAutofit/>
          </a:bodyPr>
          <a:lstStyle/>
          <a:p>
            <a:pPr indent="363538"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Under this seemingly presumptuous title, only the brewing techniques will be discussed. Beer results from the saccharification of starch and simultaneous or sequential alcoholic fermentation. Mankind has brewed beer with all sources of starch: cereals, tubers, starchy roots and fruits, tree marrow (sago palm), etc. It has used 6 methods to saccharify starch: 5 are biochemical (saliva, germination, amylolytic fungus, amylolytic plant, over-ripening), one is chemical (acid medium). These 6 methods have been and are used today on all continents. A classification of these techniques may be of interest to archaeology and the search for artefacts specific to each brewing method.</a:t>
            </a:r>
            <a:endParaRPr lang="en-GB" sz="1400" dirty="0">
              <a:latin typeface="Verdana" panose="020B0604030504040204" pitchFamily="34" charset="0"/>
              <a:cs typeface="Times New Roman" panose="02020603050405020304" pitchFamily="18" charset="0"/>
            </a:endParaRPr>
          </a:p>
          <a:p>
            <a:pPr indent="0" algn="just">
              <a:lnSpc>
                <a:spcPts val="1440"/>
              </a:lnSpc>
              <a:spcAft>
                <a:spcPts val="2520"/>
              </a:spcAft>
            </a:pPr>
            <a:endParaRPr lang="en-US" sz="1400" dirty="0">
              <a:latin typeface="Verdana"/>
            </a:endParaRPr>
          </a:p>
        </p:txBody>
      </p:sp>
      <p:sp>
        <p:nvSpPr>
          <p:cNvPr id="3" name="Rectangle 2"/>
          <p:cNvSpPr/>
          <p:nvPr/>
        </p:nvSpPr>
        <p:spPr>
          <a:xfrm>
            <a:off x="885158" y="5845701"/>
            <a:ext cx="8921496" cy="534317"/>
          </a:xfrm>
          <a:prstGeom prst="rect">
            <a:avLst/>
          </a:prstGeom>
        </p:spPr>
        <p:txBody>
          <a:bodyPr lIns="0" tIns="0" rIns="0" bIns="0">
            <a:noAutofit/>
          </a:bodyPr>
          <a:lstStyle/>
          <a:p>
            <a:pPr indent="363538"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This last operation is the root of the 6 beer brewing pathways, in fact 6 methods of starch saccharification. Five of them are based on enzymatic action, the 6th method on a chemical action</a:t>
            </a:r>
            <a:r>
              <a:rPr lang="en-US" sz="1400" dirty="0">
                <a:effectLst/>
                <a:latin typeface="Verdana" panose="020B0604030504040204" pitchFamily="34" charset="0"/>
                <a:ea typeface="Calibri" panose="020F0502020204030204" pitchFamily="34" charset="0"/>
                <a:cs typeface="Times New Roman" panose="02020603050405020304" pitchFamily="18" charset="0"/>
              </a:rPr>
              <a:t>.</a:t>
            </a:r>
            <a:endParaRPr lang="en-US" sz="1400" dirty="0">
              <a:latin typeface="Verdana"/>
            </a:endParaRPr>
          </a:p>
        </p:txBody>
      </p:sp>
      <p:sp>
        <p:nvSpPr>
          <p:cNvPr id="4" name="Rectangle 3"/>
          <p:cNvSpPr/>
          <p:nvPr/>
        </p:nvSpPr>
        <p:spPr>
          <a:xfrm>
            <a:off x="890016" y="6955536"/>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6" name="Rectangle 5"/>
          <p:cNvSpPr/>
          <p:nvPr/>
        </p:nvSpPr>
        <p:spPr>
          <a:xfrm>
            <a:off x="9310254" y="6955536"/>
            <a:ext cx="495162" cy="170688"/>
          </a:xfrm>
          <a:prstGeom prst="rect">
            <a:avLst/>
          </a:prstGeom>
        </p:spPr>
        <p:txBody>
          <a:bodyPr wrap="none" lIns="0" tIns="0" rIns="0" bIns="0">
            <a:noAutofit/>
          </a:bodyPr>
          <a:lstStyle/>
          <a:p>
            <a:pPr indent="0"/>
            <a:r>
              <a:rPr lang="en-US" sz="1300" dirty="0">
                <a:solidFill>
                  <a:srgbClr val="4472C4"/>
                </a:solidFill>
                <a:latin typeface="Calibri" panose="020F0502020204030204" pitchFamily="34" charset="0"/>
                <a:cs typeface="Calibri" panose="020F0502020204030204" pitchFamily="34" charset="0"/>
              </a:rPr>
              <a:t>2021</a:t>
            </a:r>
          </a:p>
        </p:txBody>
      </p:sp>
      <p:sp>
        <p:nvSpPr>
          <p:cNvPr id="8" name="ZoneTexte 7">
            <a:extLst>
              <a:ext uri="{FF2B5EF4-FFF2-40B4-BE49-F238E27FC236}">
                <a16:creationId xmlns:a16="http://schemas.microsoft.com/office/drawing/2014/main" id="{331D01B5-CE2C-4D72-922D-152EA8D3F4F7}"/>
              </a:ext>
            </a:extLst>
          </p:cNvPr>
          <p:cNvSpPr txBox="1"/>
          <p:nvPr/>
        </p:nvSpPr>
        <p:spPr>
          <a:xfrm>
            <a:off x="1392383" y="433578"/>
            <a:ext cx="7474132" cy="400110"/>
          </a:xfrm>
          <a:prstGeom prst="rect">
            <a:avLst/>
          </a:prstGeom>
          <a:noFill/>
        </p:spPr>
        <p:txBody>
          <a:bodyPr wrap="square">
            <a:spAutoFit/>
          </a:bodyPr>
          <a:lstStyle/>
          <a:p>
            <a:pPr indent="0" algn="ctr">
              <a:spcAft>
                <a:spcPts val="1050"/>
              </a:spcAft>
            </a:pPr>
            <a:r>
              <a:rPr lang="en-GB" sz="2000" dirty="0">
                <a:solidFill>
                  <a:srgbClr val="823C0C"/>
                </a:solidFill>
                <a:latin typeface="Calibri"/>
              </a:rPr>
              <a:t>The 6 pathways for brewing around the world since beer inception</a:t>
            </a:r>
            <a:r>
              <a:rPr lang="en-GB" sz="2000" dirty="0">
                <a:latin typeface="Calibri"/>
              </a:rPr>
              <a:t>.</a:t>
            </a:r>
          </a:p>
        </p:txBody>
      </p:sp>
      <p:sp>
        <p:nvSpPr>
          <p:cNvPr id="9" name="Rectangle 8">
            <a:extLst>
              <a:ext uri="{FF2B5EF4-FFF2-40B4-BE49-F238E27FC236}">
                <a16:creationId xmlns:a16="http://schemas.microsoft.com/office/drawing/2014/main" id="{C908BEEE-5D6D-45A1-83F0-0CF066307A75}"/>
              </a:ext>
            </a:extLst>
          </p:cNvPr>
          <p:cNvSpPr/>
          <p:nvPr/>
        </p:nvSpPr>
        <p:spPr>
          <a:xfrm>
            <a:off x="874776" y="4200565"/>
            <a:ext cx="8921496" cy="1499663"/>
          </a:xfrm>
          <a:prstGeom prst="rect">
            <a:avLst/>
          </a:prstGeom>
        </p:spPr>
        <p:txBody>
          <a:bodyPr lIns="0" tIns="0" rIns="0" bIns="0">
            <a:noAutofit/>
          </a:bodyPr>
          <a:lstStyle/>
          <a:p>
            <a:pPr indent="393700" algn="just">
              <a:spcAft>
                <a:spcPts val="5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Technically, beer differs from wine in its origin: starch. Starch does not ferment spontaneously. It has to undergo several transformations before providing fermentable sugars. In its natural state, starch is stored by plants in the form of granules. A cooking process must release the contents of the starch granules, which then become a starchy paste. In a starchy paste, the released macromolecules of starch can undergo the enzymatic action of amylases. This is the second transformation: the hydrolysis of polysaccharides into simple, fermentable sugars (glucose, maltose).</a:t>
            </a:r>
            <a:endParaRPr lang="en-GB" sz="1400" dirty="0">
              <a:latin typeface="Verdana"/>
            </a:endParaRPr>
          </a:p>
        </p:txBody>
      </p:sp>
      <p:sp>
        <p:nvSpPr>
          <p:cNvPr id="10" name="Rectangle 9">
            <a:extLst>
              <a:ext uri="{FF2B5EF4-FFF2-40B4-BE49-F238E27FC236}">
                <a16:creationId xmlns:a16="http://schemas.microsoft.com/office/drawing/2014/main" id="{8AE28DDB-89D8-4031-AB0A-010A88C06B8F}"/>
              </a:ext>
            </a:extLst>
          </p:cNvPr>
          <p:cNvSpPr/>
          <p:nvPr/>
        </p:nvSpPr>
        <p:spPr>
          <a:xfrm>
            <a:off x="1392382" y="3464757"/>
            <a:ext cx="7917872" cy="403058"/>
          </a:xfrm>
          <a:prstGeom prst="rect">
            <a:avLst/>
          </a:prstGeom>
          <a:solidFill>
            <a:schemeClr val="bg2"/>
          </a:solidFill>
          <a:ln w="6350">
            <a:solidFill>
              <a:schemeClr val="bg2">
                <a:lumMod val="90000"/>
              </a:schemeClr>
            </a:solidFill>
          </a:ln>
        </p:spPr>
        <p:txBody>
          <a:bodyPr lIns="0" tIns="0" rIns="0" bIns="0" anchor="ctr" anchorCtr="0">
            <a:noAutofit/>
          </a:bodyPr>
          <a:lstStyle/>
          <a:p>
            <a:pPr indent="0" algn="ctr">
              <a:spcBef>
                <a:spcPts val="2520"/>
              </a:spcBef>
              <a:spcAft>
                <a:spcPts val="1890"/>
              </a:spcAft>
            </a:pPr>
            <a:r>
              <a:rPr lang="en-GB" sz="1600" dirty="0">
                <a:solidFill>
                  <a:schemeClr val="accent1"/>
                </a:solidFill>
                <a:latin typeface="Verdana"/>
              </a:rPr>
              <a:t>1. The 6 brewing pathways stem from the diversity of starch sources.</a:t>
            </a:r>
          </a:p>
        </p:txBody>
      </p:sp>
      <p:sp>
        <p:nvSpPr>
          <p:cNvPr id="11" name="Rectangle 10">
            <a:extLst>
              <a:ext uri="{FF2B5EF4-FFF2-40B4-BE49-F238E27FC236}">
                <a16:creationId xmlns:a16="http://schemas.microsoft.com/office/drawing/2014/main" id="{F64884BF-B1A1-4EB4-89B8-ADE644FF4203}"/>
              </a:ext>
            </a:extLst>
          </p:cNvPr>
          <p:cNvSpPr/>
          <p:nvPr/>
        </p:nvSpPr>
        <p:spPr>
          <a:xfrm>
            <a:off x="4955489" y="695553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1</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3"/>
          <p:cNvSpPr/>
          <p:nvPr/>
        </p:nvSpPr>
        <p:spPr>
          <a:xfrm>
            <a:off x="890016" y="6955536"/>
            <a:ext cx="1170432" cy="170688"/>
          </a:xfrm>
          <a:prstGeom prst="rect">
            <a:avLst/>
          </a:prstGeom>
        </p:spPr>
        <p:txBody>
          <a:bodyPr wrap="none" lIns="0" tIns="0" rIns="0" bIns="0">
            <a:noAutofit/>
          </a:bodyPr>
          <a:lstStyle/>
          <a:p>
            <a:pPr indent="0"/>
            <a:r>
              <a:rPr lang="en-US" sz="1300">
                <a:latin typeface="Corbel"/>
              </a:rPr>
              <a:t>Christian Berger</a:t>
            </a:r>
          </a:p>
        </p:txBody>
      </p:sp>
      <p:sp>
        <p:nvSpPr>
          <p:cNvPr id="7" name="ZoneTexte 6">
            <a:extLst>
              <a:ext uri="{FF2B5EF4-FFF2-40B4-BE49-F238E27FC236}">
                <a16:creationId xmlns:a16="http://schemas.microsoft.com/office/drawing/2014/main" id="{D434EC75-276F-4B69-856A-E5E4AA451452}"/>
              </a:ext>
            </a:extLst>
          </p:cNvPr>
          <p:cNvSpPr txBox="1"/>
          <p:nvPr/>
        </p:nvSpPr>
        <p:spPr>
          <a:xfrm>
            <a:off x="877253" y="764476"/>
            <a:ext cx="8937305" cy="1685590"/>
          </a:xfrm>
          <a:prstGeom prst="rect">
            <a:avLst/>
          </a:prstGeom>
          <a:noFill/>
        </p:spPr>
        <p:txBody>
          <a:bodyPr wrap="square">
            <a:spAutoFit/>
          </a:bodyPr>
          <a:lstStyle/>
          <a:p>
            <a:pPr marL="363538" indent="-363538" algn="just">
              <a:lnSpc>
                <a:spcPct val="107000"/>
              </a:lnSpc>
              <a:spcAft>
                <a:spcPts val="800"/>
              </a:spcAft>
              <a:tabLst>
                <a:tab pos="363538" algn="l"/>
              </a:tabLst>
            </a:pPr>
            <a:r>
              <a:rPr lang="fr-FR" sz="1400" dirty="0">
                <a:latin typeface="Verdana" panose="020B0604030504040204" pitchFamily="34" charset="0"/>
                <a:ea typeface="Calibri" panose="020F0502020204030204" pitchFamily="34" charset="0"/>
                <a:cs typeface="Times New Roman" panose="02020603050405020304" pitchFamily="18" charset="0"/>
              </a:rPr>
              <a:t>3.	 </a:t>
            </a:r>
            <a:r>
              <a:rPr lang="en-GB" sz="1400" dirty="0">
                <a:effectLst/>
                <a:latin typeface="Verdana" panose="020B0604030504040204" pitchFamily="34" charset="0"/>
                <a:ea typeface="Calibri" panose="020F0502020204030204" pitchFamily="34" charset="0"/>
                <a:cs typeface="Times New Roman" panose="02020603050405020304" pitchFamily="18" charset="0"/>
              </a:rPr>
              <a:t>The amylolytic plants for beer brewing raise the problem of their identification. To my knowledge, there is no database of these plant species. One must necessarily go through experimental archaeology to identify and ascertain their very special properties. The same applies to plants that carry amylolytic fungi. But once identified and associated with other brewing indicators, they would be a good clue of the use of alternative methods to malting in Europe. The case of gruit is very interesting. This mixture of plants used to brew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cerevisia</a:t>
            </a:r>
            <a:r>
              <a:rPr lang="en-GB" sz="1400" dirty="0">
                <a:effectLst/>
                <a:latin typeface="Verdana" panose="020B0604030504040204" pitchFamily="34" charset="0"/>
                <a:ea typeface="Calibri" panose="020F0502020204030204" pitchFamily="34" charset="0"/>
                <a:cs typeface="Times New Roman" panose="02020603050405020304" pitchFamily="18" charset="0"/>
              </a:rPr>
              <a:t> during the early Middle Ages is quite well documented</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p:txBody>
      </p:sp>
      <p:sp>
        <p:nvSpPr>
          <p:cNvPr id="8" name="ZoneTexte 7">
            <a:extLst>
              <a:ext uri="{FF2B5EF4-FFF2-40B4-BE49-F238E27FC236}">
                <a16:creationId xmlns:a16="http://schemas.microsoft.com/office/drawing/2014/main" id="{914F78AD-B5B6-4F3A-906C-94AB5D884143}"/>
              </a:ext>
            </a:extLst>
          </p:cNvPr>
          <p:cNvSpPr txBox="1"/>
          <p:nvPr/>
        </p:nvSpPr>
        <p:spPr>
          <a:xfrm>
            <a:off x="896942" y="2614461"/>
            <a:ext cx="8937305" cy="994055"/>
          </a:xfrm>
          <a:prstGeom prst="rect">
            <a:avLst/>
          </a:prstGeom>
          <a:noFill/>
        </p:spPr>
        <p:txBody>
          <a:bodyPr wrap="square">
            <a:spAutoFit/>
          </a:bodyPr>
          <a:lstStyle/>
          <a:p>
            <a:pPr marL="363538" indent="-363538" algn="just">
              <a:lnSpc>
                <a:spcPct val="107000"/>
              </a:lnSpc>
              <a:spcAft>
                <a:spcPts val="800"/>
              </a:spcAft>
              <a:tabLst>
                <a:tab pos="363538" algn="l"/>
              </a:tabLst>
            </a:pPr>
            <a:r>
              <a:rPr lang="fr-FR" sz="1400" dirty="0">
                <a:effectLst/>
                <a:latin typeface="Verdana" panose="020B0604030504040204" pitchFamily="34" charset="0"/>
                <a:ea typeface="Calibri" panose="020F0502020204030204" pitchFamily="34" charset="0"/>
                <a:cs typeface="Times New Roman" panose="02020603050405020304" pitchFamily="18" charset="0"/>
              </a:rPr>
              <a:t>4.	</a:t>
            </a:r>
            <a:r>
              <a:rPr lang="en-GB" sz="1400" dirty="0">
                <a:effectLst/>
                <a:latin typeface="Verdana" panose="020B0604030504040204" pitchFamily="34" charset="0"/>
                <a:ea typeface="Calibri" panose="020F0502020204030204" pitchFamily="34" charset="0"/>
                <a:cs typeface="Times New Roman" panose="02020603050405020304" pitchFamily="18" charset="0"/>
              </a:rPr>
              <a:t> Starchy fruit and over-ripening: a very problematic pathway for brewing to follow. For example, a chestnut porridge differs from a chestnut beer only by its maceration time and its acidification, which favours saccharification and the work of yeasts. Only experimental archaeology can provide samples and spectrometry detect specific chemical compounds</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p:txBody>
      </p:sp>
      <p:sp>
        <p:nvSpPr>
          <p:cNvPr id="9" name="ZoneTexte 8">
            <a:extLst>
              <a:ext uri="{FF2B5EF4-FFF2-40B4-BE49-F238E27FC236}">
                <a16:creationId xmlns:a16="http://schemas.microsoft.com/office/drawing/2014/main" id="{821DBE7A-6E74-46AF-A236-4E77BF675627}"/>
              </a:ext>
            </a:extLst>
          </p:cNvPr>
          <p:cNvSpPr txBox="1"/>
          <p:nvPr/>
        </p:nvSpPr>
        <p:spPr>
          <a:xfrm>
            <a:off x="896942" y="4024194"/>
            <a:ext cx="8937305" cy="1224566"/>
          </a:xfrm>
          <a:prstGeom prst="rect">
            <a:avLst/>
          </a:prstGeom>
          <a:noFill/>
        </p:spPr>
        <p:txBody>
          <a:bodyPr wrap="square">
            <a:spAutoFit/>
          </a:bodyPr>
          <a:lstStyle/>
          <a:p>
            <a:pPr marL="363538" indent="-363538" algn="just">
              <a:lnSpc>
                <a:spcPct val="107000"/>
              </a:lnSpc>
              <a:spcAft>
                <a:spcPts val="800"/>
              </a:spcAft>
              <a:tabLst>
                <a:tab pos="363538" algn="l"/>
              </a:tabLst>
            </a:pPr>
            <a:r>
              <a:rPr lang="fr-FR" sz="1400" dirty="0">
                <a:effectLst/>
                <a:latin typeface="Verdana" panose="020B0604030504040204" pitchFamily="34" charset="0"/>
                <a:ea typeface="Calibri" panose="020F0502020204030204" pitchFamily="34" charset="0"/>
                <a:cs typeface="Times New Roman" panose="02020603050405020304" pitchFamily="18" charset="0"/>
              </a:rPr>
              <a:t>5.	</a:t>
            </a:r>
            <a:r>
              <a:rPr lang="en-GB" sz="1400" dirty="0">
                <a:effectLst/>
                <a:latin typeface="Verdana" panose="020B0604030504040204" pitchFamily="34" charset="0"/>
                <a:ea typeface="Calibri" panose="020F0502020204030204" pitchFamily="34" charset="0"/>
                <a:cs typeface="Times New Roman" panose="02020603050405020304" pitchFamily="18" charset="0"/>
              </a:rPr>
              <a:t> Acid hydrolysis produces beers with coarsely ground raw starch or crushed bread, in the presence of yeast and lactic acid bacteria. The combined presence of acidifying berries is a clue, not a proof (e.g. cranberries in the Egtved tomb). Again, only a differentiated degradation of the starch granules observed under the electron microscope can identify this method, or more likely, the combination of this method with the other five pathways</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p:txBody>
      </p:sp>
      <p:sp>
        <p:nvSpPr>
          <p:cNvPr id="10" name="ZoneTexte 9">
            <a:extLst>
              <a:ext uri="{FF2B5EF4-FFF2-40B4-BE49-F238E27FC236}">
                <a16:creationId xmlns:a16="http://schemas.microsoft.com/office/drawing/2014/main" id="{20BF2C4D-19C2-4BFE-ADF0-2D1D65BB961F}"/>
              </a:ext>
            </a:extLst>
          </p:cNvPr>
          <p:cNvSpPr txBox="1"/>
          <p:nvPr/>
        </p:nvSpPr>
        <p:spPr>
          <a:xfrm>
            <a:off x="896942" y="5776471"/>
            <a:ext cx="8937305" cy="533031"/>
          </a:xfrm>
          <a:prstGeom prst="rect">
            <a:avLst/>
          </a:prstGeom>
          <a:noFill/>
        </p:spPr>
        <p:txBody>
          <a:bodyPr wrap="square">
            <a:spAutoFit/>
          </a:bodyPr>
          <a:lstStyle/>
          <a:p>
            <a:pPr indent="363538" algn="just">
              <a:lnSpc>
                <a:spcPct val="107000"/>
              </a:lnSpc>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In short, there are some great discoveries in prospect. The archaeology of beer is in its infancy and beer has not yet whispered its final say!</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39D5EFE-8357-4AC9-8EDF-0B90B742895B}"/>
              </a:ext>
            </a:extLst>
          </p:cNvPr>
          <p:cNvSpPr/>
          <p:nvPr/>
        </p:nvSpPr>
        <p:spPr>
          <a:xfrm>
            <a:off x="9199675" y="7005551"/>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12" name="Rectangle 11">
            <a:extLst>
              <a:ext uri="{FF2B5EF4-FFF2-40B4-BE49-F238E27FC236}">
                <a16:creationId xmlns:a16="http://schemas.microsoft.com/office/drawing/2014/main" id="{453E7049-1325-4B19-822D-6D37FE07460C}"/>
              </a:ext>
            </a:extLst>
          </p:cNvPr>
          <p:cNvSpPr/>
          <p:nvPr/>
        </p:nvSpPr>
        <p:spPr>
          <a:xfrm>
            <a:off x="4955489" y="695553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10</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028688" y="719328"/>
            <a:ext cx="1338072" cy="996696"/>
          </a:xfrm>
          <a:prstGeom prst="rect">
            <a:avLst/>
          </a:prstGeom>
        </p:spPr>
      </p:pic>
      <p:pic>
        <p:nvPicPr>
          <p:cNvPr id="3" name="Image 2"/>
          <p:cNvPicPr>
            <a:picLocks noChangeAspect="1"/>
          </p:cNvPicPr>
          <p:nvPr/>
        </p:nvPicPr>
        <p:blipFill>
          <a:blip r:embed="rId3"/>
          <a:stretch>
            <a:fillRect/>
          </a:stretch>
        </p:blipFill>
        <p:spPr>
          <a:xfrm>
            <a:off x="8543544" y="722376"/>
            <a:ext cx="1161288" cy="993648"/>
          </a:xfrm>
          <a:prstGeom prst="rect">
            <a:avLst/>
          </a:prstGeom>
        </p:spPr>
      </p:pic>
      <p:pic>
        <p:nvPicPr>
          <p:cNvPr id="4" name="Image 3"/>
          <p:cNvPicPr>
            <a:picLocks noChangeAspect="1"/>
          </p:cNvPicPr>
          <p:nvPr/>
        </p:nvPicPr>
        <p:blipFill>
          <a:blip r:embed="rId4"/>
          <a:stretch>
            <a:fillRect/>
          </a:stretch>
        </p:blipFill>
        <p:spPr>
          <a:xfrm>
            <a:off x="682752" y="738794"/>
            <a:ext cx="3681984" cy="3574882"/>
          </a:xfrm>
          <a:prstGeom prst="rect">
            <a:avLst/>
          </a:prstGeom>
        </p:spPr>
      </p:pic>
      <p:pic>
        <p:nvPicPr>
          <p:cNvPr id="5" name="Image 4"/>
          <p:cNvPicPr>
            <a:picLocks noChangeAspect="1"/>
          </p:cNvPicPr>
          <p:nvPr/>
        </p:nvPicPr>
        <p:blipFill>
          <a:blip r:embed="rId5"/>
          <a:stretch>
            <a:fillRect/>
          </a:stretch>
        </p:blipFill>
        <p:spPr>
          <a:xfrm>
            <a:off x="4770257" y="719328"/>
            <a:ext cx="1993392" cy="2609088"/>
          </a:xfrm>
          <a:prstGeom prst="rect">
            <a:avLst/>
          </a:prstGeom>
        </p:spPr>
      </p:pic>
      <p:pic>
        <p:nvPicPr>
          <p:cNvPr id="6" name="Image 5"/>
          <p:cNvPicPr>
            <a:picLocks noChangeAspect="1"/>
          </p:cNvPicPr>
          <p:nvPr/>
        </p:nvPicPr>
        <p:blipFill>
          <a:blip r:embed="rId6"/>
          <a:stretch>
            <a:fillRect/>
          </a:stretch>
        </p:blipFill>
        <p:spPr>
          <a:xfrm>
            <a:off x="7522464" y="1728216"/>
            <a:ext cx="1831848" cy="2767584"/>
          </a:xfrm>
          <a:prstGeom prst="rect">
            <a:avLst/>
          </a:prstGeom>
        </p:spPr>
      </p:pic>
      <p:sp>
        <p:nvSpPr>
          <p:cNvPr id="7" name="Rectangle 6"/>
          <p:cNvSpPr/>
          <p:nvPr/>
        </p:nvSpPr>
        <p:spPr>
          <a:xfrm>
            <a:off x="691896" y="6182316"/>
            <a:ext cx="3681984" cy="509016"/>
          </a:xfrm>
          <a:prstGeom prst="rect">
            <a:avLst/>
          </a:prstGeom>
        </p:spPr>
        <p:txBody>
          <a:bodyPr lIns="0" tIns="0" rIns="0" bIns="0">
            <a:noAutofit/>
          </a:bodyPr>
          <a:lstStyle/>
          <a:p>
            <a:pPr indent="0">
              <a:lnSpc>
                <a:spcPts val="1344"/>
              </a:lnSpc>
            </a:pPr>
            <a:r>
              <a:rPr lang="en-US" sz="1200" u="sng" dirty="0">
                <a:solidFill>
                  <a:srgbClr val="0563C1"/>
                </a:solidFill>
                <a:latin typeface="Verdana"/>
                <a:hlinkClick r:id="rId7"/>
              </a:rPr>
              <a:t>Li Liu, </a:t>
            </a:r>
            <a:r>
              <a:rPr lang="en-US" sz="1200" u="sng" dirty="0" err="1">
                <a:solidFill>
                  <a:srgbClr val="0563C1"/>
                </a:solidFill>
                <a:latin typeface="Verdana"/>
                <a:hlinkClick r:id="rId7"/>
              </a:rPr>
              <a:t>Yongqiang</a:t>
            </a:r>
            <a:r>
              <a:rPr lang="en-US" sz="1200" u="sng" dirty="0">
                <a:solidFill>
                  <a:srgbClr val="0563C1"/>
                </a:solidFill>
                <a:latin typeface="Verdana"/>
                <a:hlinkClick r:id="rId7"/>
              </a:rPr>
              <a:t> Li, </a:t>
            </a:r>
            <a:r>
              <a:rPr lang="en-US" sz="1200" u="sng" dirty="0" err="1">
                <a:solidFill>
                  <a:srgbClr val="0563C1"/>
                </a:solidFill>
                <a:latin typeface="Verdana"/>
                <a:hlinkClick r:id="rId7"/>
              </a:rPr>
              <a:t>Jianxing</a:t>
            </a:r>
            <a:r>
              <a:rPr lang="en-US" sz="1200" u="sng" dirty="0">
                <a:solidFill>
                  <a:srgbClr val="0563C1"/>
                </a:solidFill>
                <a:latin typeface="Verdana"/>
                <a:hlinkClick r:id="rId7"/>
              </a:rPr>
              <a:t> Hou (2020), </a:t>
            </a:r>
            <a:r>
              <a:rPr lang="en-US" sz="1200" i="1" u="sng" dirty="0">
                <a:solidFill>
                  <a:srgbClr val="0563C1"/>
                </a:solidFill>
                <a:latin typeface="Verdana"/>
                <a:hlinkClick r:id="rId7"/>
              </a:rPr>
              <a:t>Making</a:t>
            </a:r>
            <a:r>
              <a:rPr lang="en-US" sz="1200" i="1" u="sng" dirty="0">
                <a:solidFill>
                  <a:srgbClr val="0563C1"/>
                </a:solidFill>
                <a:latin typeface="Verdana"/>
              </a:rPr>
              <a:t> </a:t>
            </a:r>
            <a:r>
              <a:rPr lang="en-US" sz="1200" i="1" u="sng" dirty="0">
                <a:solidFill>
                  <a:srgbClr val="0563C1"/>
                </a:solidFill>
                <a:latin typeface="Verdana"/>
                <a:hlinkClick r:id="rId7"/>
              </a:rPr>
              <a:t>beer with malted cereals and</a:t>
            </a:r>
            <a:r>
              <a:rPr lang="en-US" sz="1200" u="sng" dirty="0">
                <a:solidFill>
                  <a:srgbClr val="0563C1"/>
                </a:solidFill>
                <a:latin typeface="Verdana"/>
                <a:hlinkClick r:id="rId7"/>
              </a:rPr>
              <a:t> </a:t>
            </a:r>
            <a:r>
              <a:rPr lang="en-US" sz="1200" u="sng" dirty="0" err="1">
                <a:solidFill>
                  <a:srgbClr val="0563C1"/>
                </a:solidFill>
                <a:latin typeface="Verdana"/>
                <a:hlinkClick r:id="rId7"/>
              </a:rPr>
              <a:t>qu</a:t>
            </a:r>
            <a:r>
              <a:rPr lang="en-US" sz="1200" u="sng" dirty="0">
                <a:solidFill>
                  <a:srgbClr val="0563C1"/>
                </a:solidFill>
                <a:latin typeface="Verdana"/>
                <a:hlinkClick r:id="rId7"/>
              </a:rPr>
              <a:t> </a:t>
            </a:r>
            <a:r>
              <a:rPr lang="en-US" sz="1200" i="1" u="sng" dirty="0">
                <a:solidFill>
                  <a:srgbClr val="0563C1"/>
                </a:solidFill>
                <a:latin typeface="Verdana"/>
                <a:hlinkClick r:id="rId7"/>
              </a:rPr>
              <a:t>starter in the</a:t>
            </a:r>
            <a:r>
              <a:rPr lang="en-US" sz="1200" i="1" u="sng" dirty="0">
                <a:solidFill>
                  <a:srgbClr val="0563C1"/>
                </a:solidFill>
                <a:latin typeface="Verdana"/>
              </a:rPr>
              <a:t> </a:t>
            </a:r>
            <a:r>
              <a:rPr lang="en-US" sz="1200" i="1" u="sng" dirty="0">
                <a:solidFill>
                  <a:srgbClr val="0563C1"/>
                </a:solidFill>
                <a:latin typeface="Verdana"/>
                <a:hlinkClick r:id="rId7"/>
              </a:rPr>
              <a:t>Neolithic </a:t>
            </a:r>
            <a:r>
              <a:rPr lang="en-US" sz="1200" i="1" u="sng" dirty="0" err="1">
                <a:solidFill>
                  <a:srgbClr val="0563C1"/>
                </a:solidFill>
                <a:latin typeface="Verdana"/>
                <a:hlinkClick r:id="rId7"/>
              </a:rPr>
              <a:t>Yangshao</a:t>
            </a:r>
            <a:r>
              <a:rPr lang="en-US" sz="1200" i="1" u="sng" dirty="0">
                <a:solidFill>
                  <a:srgbClr val="0563C1"/>
                </a:solidFill>
                <a:latin typeface="Verdana"/>
                <a:hlinkClick r:id="rId7"/>
              </a:rPr>
              <a:t> culture, China</a:t>
            </a:r>
            <a:r>
              <a:rPr lang="en-US" sz="1200" dirty="0">
                <a:latin typeface="Verdana"/>
              </a:rPr>
              <a:t> (fig. 4)</a:t>
            </a:r>
          </a:p>
        </p:txBody>
      </p:sp>
      <p:sp>
        <p:nvSpPr>
          <p:cNvPr id="8" name="Rectangle 7"/>
          <p:cNvSpPr/>
          <p:nvPr/>
        </p:nvSpPr>
        <p:spPr>
          <a:xfrm>
            <a:off x="4794218" y="4952129"/>
            <a:ext cx="1938528" cy="509016"/>
          </a:xfrm>
          <a:prstGeom prst="rect">
            <a:avLst/>
          </a:prstGeom>
        </p:spPr>
        <p:txBody>
          <a:bodyPr lIns="0" tIns="0" rIns="0" bIns="0">
            <a:noAutofit/>
          </a:bodyPr>
          <a:lstStyle/>
          <a:p>
            <a:pPr indent="0">
              <a:lnSpc>
                <a:spcPts val="1344"/>
              </a:lnSpc>
            </a:pPr>
            <a:r>
              <a:rPr lang="en-US" sz="1200" dirty="0">
                <a:latin typeface="Verdana"/>
              </a:rPr>
              <a:t>Ankei Takako (1996). </a:t>
            </a:r>
            <a:r>
              <a:rPr lang="en-US" sz="1200" u="sng" dirty="0">
                <a:solidFill>
                  <a:srgbClr val="0563C1"/>
                </a:solidFill>
                <a:latin typeface="Verdana"/>
                <a:hlinkClick r:id="rId8"/>
              </a:rPr>
              <a:t>http://ankei.jp/takako/file/</a:t>
            </a:r>
            <a:r>
              <a:rPr lang="en-US" sz="1200" u="sng" dirty="0">
                <a:solidFill>
                  <a:srgbClr val="0563C1"/>
                </a:solidFill>
                <a:latin typeface="Verdana"/>
              </a:rPr>
              <a:t> </a:t>
            </a:r>
            <a:r>
              <a:rPr lang="en-US" sz="1200" u="sng" dirty="0">
                <a:solidFill>
                  <a:srgbClr val="0563C1"/>
                </a:solidFill>
                <a:latin typeface="Verdana"/>
                <a:hlinkClick r:id="rId8"/>
              </a:rPr>
              <a:t>1307/001879 1.pdf</a:t>
            </a:r>
          </a:p>
        </p:txBody>
      </p:sp>
      <p:sp>
        <p:nvSpPr>
          <p:cNvPr id="9" name="Rectangle 8"/>
          <p:cNvSpPr/>
          <p:nvPr/>
        </p:nvSpPr>
        <p:spPr>
          <a:xfrm>
            <a:off x="7123176" y="5593080"/>
            <a:ext cx="2748188" cy="1188720"/>
          </a:xfrm>
          <a:prstGeom prst="rect">
            <a:avLst/>
          </a:prstGeom>
        </p:spPr>
        <p:txBody>
          <a:bodyPr lIns="0" tIns="0" rIns="0" bIns="0">
            <a:noAutofit/>
          </a:bodyPr>
          <a:lstStyle/>
          <a:p>
            <a:pPr indent="0" algn="ctr">
              <a:lnSpc>
                <a:spcPts val="1320"/>
              </a:lnSpc>
              <a:spcBef>
                <a:spcPts val="1260"/>
              </a:spcBef>
            </a:pPr>
            <a:r>
              <a:rPr lang="fr-FR" sz="1200" dirty="0">
                <a:latin typeface="Verdana"/>
              </a:rPr>
              <a:t>Cissé Oumar Ibn </a:t>
            </a:r>
            <a:r>
              <a:rPr lang="fr-FR" sz="1200" dirty="0" err="1">
                <a:latin typeface="Verdana"/>
              </a:rPr>
              <a:t>Khatab</a:t>
            </a:r>
            <a:r>
              <a:rPr lang="fr-FR" sz="1200" dirty="0">
                <a:latin typeface="Verdana"/>
              </a:rPr>
              <a:t> (2020), </a:t>
            </a:r>
            <a:r>
              <a:rPr lang="fr-FR" sz="1200" i="1" dirty="0">
                <a:latin typeface="Verdana"/>
              </a:rPr>
              <a:t>Les boissons fermentées traditionnelles du Sénégal : diagnostic des procédés, études de la maturation et essais de</a:t>
            </a:r>
          </a:p>
          <a:p>
            <a:pPr indent="0">
              <a:lnSpc>
                <a:spcPts val="1320"/>
              </a:lnSpc>
            </a:pPr>
            <a:r>
              <a:rPr lang="fr-FR" sz="1200" i="1" dirty="0">
                <a:latin typeface="Verdana"/>
              </a:rPr>
              <a:t>stabilisation</a:t>
            </a:r>
            <a:r>
              <a:rPr lang="fr-FR" sz="1200" dirty="0">
                <a:latin typeface="Verdana"/>
                <a:hlinkClick r:id="rId9"/>
              </a:rPr>
              <a:t>.</a:t>
            </a:r>
            <a:r>
              <a:rPr lang="fr-FR" sz="1200" u="sng" dirty="0">
                <a:solidFill>
                  <a:srgbClr val="0563C1"/>
                </a:solidFill>
                <a:latin typeface="Verdana"/>
                <a:hlinkClick r:id="rId9"/>
              </a:rPr>
              <a:t>recherche.esp.sn:8080/</a:t>
            </a:r>
            <a:r>
              <a:rPr lang="fr-FR" sz="1200" u="sng" dirty="0">
                <a:solidFill>
                  <a:srgbClr val="0563C1"/>
                </a:solidFill>
                <a:latin typeface="Verdana"/>
              </a:rPr>
              <a:t> </a:t>
            </a:r>
            <a:r>
              <a:rPr lang="fr-FR" sz="1200" u="sng" dirty="0" err="1">
                <a:solidFill>
                  <a:srgbClr val="0563C1"/>
                </a:solidFill>
                <a:latin typeface="Verdana"/>
                <a:hlinkClick r:id="rId9"/>
              </a:rPr>
              <a:t>xmlui</a:t>
            </a:r>
            <a:r>
              <a:rPr lang="fr-FR" sz="1200" u="sng" dirty="0">
                <a:solidFill>
                  <a:srgbClr val="0563C1"/>
                </a:solidFill>
                <a:latin typeface="Verdana"/>
                <a:hlinkClick r:id="rId9"/>
              </a:rPr>
              <a:t>/</a:t>
            </a:r>
            <a:r>
              <a:rPr lang="fr-FR" sz="1200" u="sng" dirty="0" err="1">
                <a:solidFill>
                  <a:srgbClr val="0563C1"/>
                </a:solidFill>
                <a:latin typeface="Verdana"/>
                <a:hlinkClick r:id="rId9"/>
              </a:rPr>
              <a:t>handle</a:t>
            </a:r>
            <a:r>
              <a:rPr lang="fr-FR" sz="1200" u="sng" dirty="0">
                <a:solidFill>
                  <a:srgbClr val="0563C1"/>
                </a:solidFill>
                <a:latin typeface="Verdana"/>
                <a:hlinkClick r:id="rId9"/>
              </a:rPr>
              <a:t>/123456789/234</a:t>
            </a:r>
            <a:r>
              <a:rPr lang="fr-FR" sz="1200" dirty="0">
                <a:latin typeface="Verdana"/>
              </a:rPr>
              <a:t>_</a:t>
            </a:r>
          </a:p>
        </p:txBody>
      </p:sp>
      <p:sp>
        <p:nvSpPr>
          <p:cNvPr id="10" name="Rectangle 9"/>
          <p:cNvSpPr/>
          <p:nvPr/>
        </p:nvSpPr>
        <p:spPr>
          <a:xfrm>
            <a:off x="4770257" y="3523868"/>
            <a:ext cx="1938528" cy="971932"/>
          </a:xfrm>
          <a:prstGeom prst="rect">
            <a:avLst/>
          </a:prstGeom>
        </p:spPr>
        <p:txBody>
          <a:bodyPr lIns="0" tIns="0" rIns="0" bIns="0">
            <a:noAutofit/>
          </a:bodyPr>
          <a:lstStyle/>
          <a:p>
            <a:pPr indent="0" algn="ctr">
              <a:lnSpc>
                <a:spcPts val="1320"/>
              </a:lnSpc>
            </a:pPr>
            <a:r>
              <a:rPr lang="en-GB" sz="1200" dirty="0">
                <a:latin typeface="Verdana"/>
              </a:rPr>
              <a:t>Mould-fermented rice used to brew maize or cassava beer (Songola woman, upper Congo River, </a:t>
            </a:r>
            <a:r>
              <a:rPr lang="en-GB" sz="1200" dirty="0" err="1">
                <a:latin typeface="Verdana"/>
              </a:rPr>
              <a:t>RoC</a:t>
            </a:r>
            <a:r>
              <a:rPr lang="en-GB" sz="1200" dirty="0">
                <a:latin typeface="Verdana"/>
              </a:rPr>
              <a:t>)</a:t>
            </a:r>
            <a:endParaRPr lang="fr-FR" sz="1200" dirty="0">
              <a:latin typeface="Verdana"/>
            </a:endParaRPr>
          </a:p>
        </p:txBody>
      </p:sp>
      <p:sp>
        <p:nvSpPr>
          <p:cNvPr id="11" name="Rectangle 10"/>
          <p:cNvSpPr/>
          <p:nvPr/>
        </p:nvSpPr>
        <p:spPr>
          <a:xfrm>
            <a:off x="7153085" y="4638086"/>
            <a:ext cx="2581656" cy="847344"/>
          </a:xfrm>
          <a:prstGeom prst="rect">
            <a:avLst/>
          </a:prstGeom>
        </p:spPr>
        <p:txBody>
          <a:bodyPr lIns="0" tIns="0" rIns="0" bIns="0">
            <a:noAutofit/>
          </a:bodyPr>
          <a:lstStyle/>
          <a:p>
            <a:pPr indent="0" algn="ctr">
              <a:lnSpc>
                <a:spcPts val="1320"/>
              </a:lnSpc>
              <a:spcAft>
                <a:spcPts val="1260"/>
              </a:spcAft>
            </a:pPr>
            <a:r>
              <a:rPr lang="en-GB" sz="1200" i="1" dirty="0" err="1">
                <a:latin typeface="Verdana"/>
              </a:rPr>
              <a:t>Abrus</a:t>
            </a:r>
            <a:r>
              <a:rPr lang="en-GB" sz="1200" i="1" dirty="0">
                <a:latin typeface="Verdana"/>
              </a:rPr>
              <a:t> pulchellus</a:t>
            </a:r>
            <a:r>
              <a:rPr lang="en-GB" sz="1200" dirty="0">
                <a:latin typeface="Verdana"/>
              </a:rPr>
              <a:t> lianas </a:t>
            </a:r>
            <a:r>
              <a:rPr lang="en-GB" sz="1200" dirty="0" err="1">
                <a:latin typeface="Verdana"/>
              </a:rPr>
              <a:t>ans</a:t>
            </a:r>
            <a:r>
              <a:rPr lang="en-GB" sz="1200" dirty="0">
                <a:latin typeface="Verdana"/>
              </a:rPr>
              <a:t> stems of </a:t>
            </a:r>
            <a:r>
              <a:rPr lang="en-GB" sz="1200" i="1" dirty="0">
                <a:latin typeface="Verdana"/>
              </a:rPr>
              <a:t>Boscia senegalensis</a:t>
            </a:r>
            <a:r>
              <a:rPr lang="en-GB" sz="1200" dirty="0">
                <a:latin typeface="Verdana"/>
              </a:rPr>
              <a:t> crushed to saccharify the wort of the boumkaye beer or the nieniebane beer (Senegal).</a:t>
            </a:r>
          </a:p>
        </p:txBody>
      </p:sp>
      <p:sp>
        <p:nvSpPr>
          <p:cNvPr id="12" name="Rectangle 11"/>
          <p:cNvSpPr/>
          <p:nvPr/>
        </p:nvSpPr>
        <p:spPr>
          <a:xfrm>
            <a:off x="682752" y="4454444"/>
            <a:ext cx="3691128" cy="1478488"/>
          </a:xfrm>
          <a:prstGeom prst="rect">
            <a:avLst/>
          </a:prstGeom>
        </p:spPr>
        <p:txBody>
          <a:bodyPr lIns="0" tIns="0" rIns="0" bIns="0">
            <a:noAutofit/>
          </a:bodyPr>
          <a:lstStyle/>
          <a:p>
            <a:pPr indent="0" algn="ctr">
              <a:lnSpc>
                <a:spcPts val="1200"/>
              </a:lnSpc>
            </a:pPr>
            <a:r>
              <a:rPr lang="en-GB" sz="1200" dirty="0">
                <a:latin typeface="Verdana" panose="020B0604030504040204" pitchFamily="34" charset="0"/>
                <a:ea typeface="Verdana" panose="020B0604030504040204" pitchFamily="34" charset="0"/>
              </a:rPr>
              <a:t>Dingcun samples 1,2: yeast cells in budding process; 3: a cluster of yeasts; 4: spore (1–4 compared with 10); 5: sporangia with sporangiophore (compared with 8, </a:t>
            </a:r>
            <a:r>
              <a:rPr lang="en-GB" sz="1200" i="1" dirty="0">
                <a:latin typeface="Verdana" panose="020B0604030504040204" pitchFamily="34" charset="0"/>
                <a:ea typeface="Verdana" panose="020B0604030504040204" pitchFamily="34" charset="0"/>
              </a:rPr>
              <a:t>Mucor sp.</a:t>
            </a:r>
            <a:r>
              <a:rPr lang="en-GB" sz="1200" dirty="0">
                <a:latin typeface="Verdana" panose="020B0604030504040204" pitchFamily="34" charset="0"/>
                <a:ea typeface="Verdana" panose="020B0604030504040204" pitchFamily="34" charset="0"/>
              </a:rPr>
              <a:t>); 6: branched sporangiophore with sporangia (compared with 9, </a:t>
            </a:r>
            <a:r>
              <a:rPr lang="en-GB" sz="1200" i="1" dirty="0">
                <a:latin typeface="Verdana" panose="020B0604030504040204" pitchFamily="34" charset="0"/>
                <a:ea typeface="Verdana" panose="020B0604030504040204" pitchFamily="34" charset="0"/>
              </a:rPr>
              <a:t>Aspergillus </a:t>
            </a:r>
            <a:r>
              <a:rPr lang="en-GB" sz="1200" i="1" dirty="0" err="1">
                <a:latin typeface="Verdana" panose="020B0604030504040204" pitchFamily="34" charset="0"/>
                <a:ea typeface="Verdana" panose="020B0604030504040204" pitchFamily="34" charset="0"/>
              </a:rPr>
              <a:t>oryzae</a:t>
            </a:r>
            <a:r>
              <a:rPr lang="en-GB" sz="1200" dirty="0">
                <a:latin typeface="Verdana" panose="020B0604030504040204" pitchFamily="34" charset="0"/>
                <a:ea typeface="Verdana" panose="020B0604030504040204" pitchFamily="34" charset="0"/>
              </a:rPr>
              <a:t>); 7: sporangiophore with sporangia, unidentified. Modern reference 8: </a:t>
            </a:r>
            <a:r>
              <a:rPr lang="en-GB" sz="1200" i="1" dirty="0">
                <a:latin typeface="Verdana" panose="020B0604030504040204" pitchFamily="34" charset="0"/>
                <a:ea typeface="Verdana" panose="020B0604030504040204" pitchFamily="34" charset="0"/>
              </a:rPr>
              <a:t>Mucor </a:t>
            </a:r>
            <a:r>
              <a:rPr lang="en-GB" sz="1200" dirty="0">
                <a:latin typeface="Verdana" panose="020B0604030504040204" pitchFamily="34" charset="0"/>
                <a:ea typeface="Verdana" panose="020B0604030504040204" pitchFamily="34" charset="0"/>
              </a:rPr>
              <a:t>sp.; 9: </a:t>
            </a:r>
            <a:r>
              <a:rPr lang="en-GB" sz="1200" i="1" dirty="0">
                <a:latin typeface="Verdana" panose="020B0604030504040204" pitchFamily="34" charset="0"/>
                <a:ea typeface="Verdana" panose="020B0604030504040204" pitchFamily="34" charset="0"/>
              </a:rPr>
              <a:t>A. </a:t>
            </a:r>
            <a:r>
              <a:rPr lang="en-GB" sz="1200" i="1" dirty="0" err="1">
                <a:latin typeface="Verdana" panose="020B0604030504040204" pitchFamily="34" charset="0"/>
                <a:ea typeface="Verdana" panose="020B0604030504040204" pitchFamily="34" charset="0"/>
              </a:rPr>
              <a:t>oryzae</a:t>
            </a:r>
            <a:r>
              <a:rPr lang="en-GB" sz="1200" dirty="0">
                <a:latin typeface="Verdana" panose="020B0604030504040204" pitchFamily="34" charset="0"/>
                <a:ea typeface="Verdana" panose="020B0604030504040204" pitchFamily="34" charset="0"/>
              </a:rPr>
              <a:t>; 10: </a:t>
            </a:r>
            <a:r>
              <a:rPr lang="en-GB" sz="1200" i="1" dirty="0">
                <a:latin typeface="Verdana" panose="020B0604030504040204" pitchFamily="34" charset="0"/>
                <a:ea typeface="Verdana" panose="020B0604030504040204" pitchFamily="34" charset="0"/>
              </a:rPr>
              <a:t>S. cerevisiae</a:t>
            </a:r>
            <a:r>
              <a:rPr lang="en-GB" sz="1200" dirty="0">
                <a:latin typeface="Verdana" panose="020B0604030504040204" pitchFamily="34" charset="0"/>
                <a:ea typeface="Verdana" panose="020B0604030504040204" pitchFamily="34" charset="0"/>
              </a:rPr>
              <a:t> yeast cells in budding process (oval) and </a:t>
            </a:r>
            <a:r>
              <a:rPr lang="en-GB" sz="1200" i="1" dirty="0">
                <a:latin typeface="Verdana" panose="020B0604030504040204" pitchFamily="34" charset="0"/>
                <a:ea typeface="Verdana" panose="020B0604030504040204" pitchFamily="34" charset="0"/>
              </a:rPr>
              <a:t>Aspergillus spores</a:t>
            </a:r>
            <a:r>
              <a:rPr lang="en-GB" sz="1200" dirty="0">
                <a:latin typeface="Verdana" panose="020B0604030504040204" pitchFamily="34" charset="0"/>
                <a:ea typeface="Verdana" panose="020B0604030504040204" pitchFamily="34" charset="0"/>
              </a:rPr>
              <a:t> (round) (scale, 1–4,10: 10 µm; 5–9: 50 µm)</a:t>
            </a:r>
            <a:r>
              <a:rPr lang="fr-FR" sz="1200" dirty="0">
                <a:effectLst/>
                <a:latin typeface="Verdana" panose="020B0604030504040204" pitchFamily="34" charset="0"/>
                <a:ea typeface="Verdana" panose="020B0604030504040204" pitchFamily="34" charset="0"/>
                <a:cs typeface="Times New Roman" panose="02020603050405020304" pitchFamily="18" charset="0"/>
              </a:rPr>
              <a:t>.</a:t>
            </a:r>
            <a:endParaRPr lang="en-US" sz="1200" dirty="0">
              <a:latin typeface="Verdana" panose="020B0604030504040204" pitchFamily="34" charset="0"/>
              <a:ea typeface="Verdana" panose="020B0604030504040204" pitchFamily="34" charset="0"/>
            </a:endParaRPr>
          </a:p>
        </p:txBody>
      </p:sp>
      <p:sp>
        <p:nvSpPr>
          <p:cNvPr id="13" name="Rectangle 12"/>
          <p:cNvSpPr/>
          <p:nvPr/>
        </p:nvSpPr>
        <p:spPr>
          <a:xfrm>
            <a:off x="890016" y="6955536"/>
            <a:ext cx="1170432" cy="170688"/>
          </a:xfrm>
          <a:prstGeom prst="rect">
            <a:avLst/>
          </a:prstGeom>
        </p:spPr>
        <p:txBody>
          <a:bodyPr wrap="none" lIns="0" tIns="0" rIns="0" bIns="0">
            <a:noAutofit/>
          </a:bodyPr>
          <a:lstStyle/>
          <a:p>
            <a:pPr indent="0"/>
            <a:r>
              <a:rPr lang="en-US" sz="1300">
                <a:latin typeface="Corbel"/>
              </a:rPr>
              <a:t>Christian Berger</a:t>
            </a:r>
          </a:p>
        </p:txBody>
      </p:sp>
      <p:sp>
        <p:nvSpPr>
          <p:cNvPr id="16" name="Rectangle 15">
            <a:extLst>
              <a:ext uri="{FF2B5EF4-FFF2-40B4-BE49-F238E27FC236}">
                <a16:creationId xmlns:a16="http://schemas.microsoft.com/office/drawing/2014/main" id="{6B3C6C7C-E798-4C6B-A54A-B89BC5785114}"/>
              </a:ext>
            </a:extLst>
          </p:cNvPr>
          <p:cNvSpPr/>
          <p:nvPr/>
        </p:nvSpPr>
        <p:spPr>
          <a:xfrm>
            <a:off x="4955489" y="7005550"/>
            <a:ext cx="614597" cy="247305"/>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11</a:t>
            </a:fld>
            <a:endParaRPr lang="en-US" sz="1400" dirty="0">
              <a:solidFill>
                <a:schemeClr val="bg2">
                  <a:lumMod val="50000"/>
                </a:schemeClr>
              </a:solidFill>
              <a:latin typeface="Arial Rounded MT Bold" panose="020F0704030504030204" pitchFamily="34" charset="0"/>
            </a:endParaRPr>
          </a:p>
        </p:txBody>
      </p:sp>
      <p:sp>
        <p:nvSpPr>
          <p:cNvPr id="17" name="Rectangle 16">
            <a:extLst>
              <a:ext uri="{FF2B5EF4-FFF2-40B4-BE49-F238E27FC236}">
                <a16:creationId xmlns:a16="http://schemas.microsoft.com/office/drawing/2014/main" id="{BDF67AFF-E3DF-4EEC-9984-CFAC0E44D235}"/>
              </a:ext>
            </a:extLst>
          </p:cNvPr>
          <p:cNvSpPr/>
          <p:nvPr/>
        </p:nvSpPr>
        <p:spPr>
          <a:xfrm>
            <a:off x="9199675" y="7005551"/>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p:cNvSpPr/>
          <p:nvPr/>
        </p:nvSpPr>
        <p:spPr>
          <a:xfrm>
            <a:off x="890016" y="6955536"/>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13" name="ZoneTexte 12">
            <a:extLst>
              <a:ext uri="{FF2B5EF4-FFF2-40B4-BE49-F238E27FC236}">
                <a16:creationId xmlns:a16="http://schemas.microsoft.com/office/drawing/2014/main" id="{6A17B27B-BD56-4FFB-9646-12C51C81B5C6}"/>
              </a:ext>
            </a:extLst>
          </p:cNvPr>
          <p:cNvSpPr txBox="1"/>
          <p:nvPr/>
        </p:nvSpPr>
        <p:spPr>
          <a:xfrm>
            <a:off x="602674" y="1566627"/>
            <a:ext cx="9549244" cy="4735464"/>
          </a:xfrm>
          <a:prstGeom prst="rect">
            <a:avLst/>
          </a:prstGeom>
          <a:noFill/>
        </p:spPr>
        <p:txBody>
          <a:bodyPr wrap="square">
            <a:spAutoFit/>
          </a:bodyPr>
          <a:lstStyle/>
          <a:p>
            <a:pPr algn="just">
              <a:lnSpc>
                <a:spcPct val="107000"/>
              </a:lnSpc>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6 brewing methods with the diagrams displayed here</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2"/>
              </a:rPr>
              <a:t>beer-studies.com/en/Fundamentals/Six-</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2"/>
              </a:rPr>
              <a:t>brewing</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2"/>
              </a:rPr>
              <a:t>-</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2"/>
              </a:rPr>
              <a:t>pathways</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Archaic beers (archaeological records for China, Egypt, Western Asia, Europe, South America)</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beer-studies.com/</a:t>
            </a:r>
            <a:r>
              <a:rPr lang="en-GB"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en</a:t>
            </a:r>
            <a:r>
              <a:rPr lang="en-GB"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a:rPr>
              <a:t>/world-history/Birth-of-brewing/Archaic-beers</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Bef>
                <a:spcPts val="600"/>
              </a:spcBef>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foundation of primitive combined fermented beverages:</a:t>
            </a:r>
          </a:p>
          <a:p>
            <a:pPr algn="just">
              <a:lnSpc>
                <a:spcPct val="107000"/>
              </a:lnSpc>
              <a:spcAft>
                <a:spcPts val="800"/>
              </a:spcAft>
            </a:pPr>
            <a:r>
              <a:rPr lang="en-GB"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beer-studies.com/</a:t>
            </a:r>
            <a:r>
              <a:rPr lang="en-GB"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en</a:t>
            </a:r>
            <a:r>
              <a:rPr lang="en-GB"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/world-history/Birth-of-brewing/Combined-</a:t>
            </a:r>
            <a:r>
              <a:rPr lang="en-GB"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fermented_beverages</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amylolytic ferments in ancient India: </a:t>
            </a:r>
            <a:r>
              <a:rPr lang="en-GB"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5"/>
              </a:rPr>
              <a:t>beer-studies.com/</a:t>
            </a:r>
            <a:r>
              <a:rPr lang="en-GB"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5"/>
              </a:rPr>
              <a:t>en</a:t>
            </a:r>
            <a:r>
              <a:rPr lang="en-GB"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5"/>
              </a:rPr>
              <a:t>/world-history/First-empires/Indian-Maurya-empire/Trade-ferments-dregs</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ct val="107000"/>
              </a:lnSpc>
              <a:spcBef>
                <a:spcPts val="600"/>
              </a:spcBef>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file of the gruit (Middle Ages) :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6"/>
              </a:rPr>
              <a:t>beer-studies.com/en/</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6"/>
              </a:rPr>
              <a:t>Avanced</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6"/>
              </a:rPr>
              <a:t>-studies/</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6"/>
              </a:rPr>
              <a:t>carolingian_brewing</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ct val="107000"/>
              </a:lnSpc>
              <a:spcBef>
                <a:spcPts val="600"/>
              </a:spcBef>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beers brewed by acid amylolysis in the Ottoman Empire</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n-GB"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7"/>
              </a:rPr>
              <a:t>beer-studies.com/</a:t>
            </a:r>
            <a:r>
              <a:rPr lang="en-GB"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7"/>
              </a:rPr>
              <a:t>en</a:t>
            </a:r>
            <a:r>
              <a:rPr lang="en-GB"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7"/>
              </a:rPr>
              <a:t>/world-history/Beer-and-religions/Islam-alcohol-prohibition/Beer-tradition-ottoman</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ct val="107000"/>
              </a:lnSpc>
              <a:spcBef>
                <a:spcPts val="600"/>
              </a:spcBef>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amylolytic ferments in Africa: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8"/>
              </a:rPr>
              <a:t>beer-studies.com/en/</a:t>
            </a:r>
            <a:r>
              <a:rPr lang="fr-FR"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8"/>
              </a:rPr>
              <a:t>explorer?chrono</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8"/>
              </a:rPr>
              <a:t>=500&amp;geo=85&amp;theme=220</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ct val="107000"/>
              </a:lnSpc>
              <a:spcBef>
                <a:spcPts val="600"/>
              </a:spcBef>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amylolytic plants in Africa</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nl-NL"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9"/>
              </a:rPr>
              <a:t>beer-studies.com/en/</a:t>
            </a:r>
            <a:r>
              <a:rPr lang="nl-NL" sz="1400" u="sng" dirty="0" err="1">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9"/>
              </a:rPr>
              <a:t>explorer?geo</a:t>
            </a:r>
            <a:r>
              <a:rPr lang="nl-NL"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9"/>
              </a:rPr>
              <a:t>=84&amp;chrono=505&amp;theme=517</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p>
          <a:p>
            <a:pPr algn="just">
              <a:lnSpc>
                <a:spcPct val="107000"/>
              </a:lnSpc>
              <a:spcBef>
                <a:spcPts val="600"/>
              </a:spcBef>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A bibliography of brewing techniques </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dirty="0">
                <a:effectLst/>
                <a:latin typeface="Verdana" panose="020B0604030504040204" pitchFamily="34" charset="0"/>
                <a:ea typeface="Calibri" panose="020F0502020204030204" pitchFamily="34" charset="0"/>
                <a:cs typeface="Times New Roman" panose="02020603050405020304" pitchFamily="18" charset="0"/>
                <a:hlinkClick r:id="rId10"/>
              </a:rPr>
              <a:t>beer-studies.com/en/</a:t>
            </a:r>
            <a:r>
              <a:rPr lang="fr-FR" sz="1400" dirty="0" err="1">
                <a:effectLst/>
                <a:latin typeface="Verdana" panose="020B0604030504040204" pitchFamily="34" charset="0"/>
                <a:ea typeface="Calibri" panose="020F0502020204030204" pitchFamily="34" charset="0"/>
                <a:cs typeface="Times New Roman" panose="02020603050405020304" pitchFamily="18" charset="0"/>
                <a:hlinkClick r:id="rId10"/>
              </a:rPr>
              <a:t>Resources</a:t>
            </a:r>
            <a:r>
              <a:rPr lang="fr-FR" sz="1400" dirty="0">
                <a:effectLst/>
                <a:latin typeface="Verdana" panose="020B0604030504040204" pitchFamily="34" charset="0"/>
                <a:ea typeface="Calibri" panose="020F0502020204030204" pitchFamily="34" charset="0"/>
                <a:cs typeface="Times New Roman" panose="02020603050405020304" pitchFamily="18" charset="0"/>
                <a:hlinkClick r:id="rId10"/>
              </a:rPr>
              <a:t>/</a:t>
            </a:r>
            <a:r>
              <a:rPr lang="fr-FR" sz="1400" dirty="0" err="1">
                <a:effectLst/>
                <a:latin typeface="Verdana" panose="020B0604030504040204" pitchFamily="34" charset="0"/>
                <a:ea typeface="Calibri" panose="020F0502020204030204" pitchFamily="34" charset="0"/>
                <a:cs typeface="Times New Roman" panose="02020603050405020304" pitchFamily="18" charset="0"/>
                <a:hlinkClick r:id="rId10"/>
              </a:rPr>
              <a:t>Technology</a:t>
            </a:r>
            <a:r>
              <a:rPr lang="fr-FR" sz="1400" dirty="0">
                <a:effectLst/>
                <a:latin typeface="Verdana" panose="020B0604030504040204" pitchFamily="34" charset="0"/>
                <a:ea typeface="Calibri" panose="020F0502020204030204" pitchFamily="34" charset="0"/>
                <a:cs typeface="Times New Roman" panose="02020603050405020304" pitchFamily="18" charset="0"/>
                <a:hlinkClick r:id="rId10"/>
              </a:rPr>
              <a:t>-science</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14" name="ZoneTexte 13">
            <a:extLst>
              <a:ext uri="{FF2B5EF4-FFF2-40B4-BE49-F238E27FC236}">
                <a16:creationId xmlns:a16="http://schemas.microsoft.com/office/drawing/2014/main" id="{6E65382F-739A-4F57-A1AD-8CA036DE7516}"/>
              </a:ext>
            </a:extLst>
          </p:cNvPr>
          <p:cNvSpPr txBox="1"/>
          <p:nvPr/>
        </p:nvSpPr>
        <p:spPr>
          <a:xfrm>
            <a:off x="1641760" y="681201"/>
            <a:ext cx="7626927" cy="302519"/>
          </a:xfrm>
          <a:prstGeom prst="rect">
            <a:avLst/>
          </a:prstGeom>
          <a:gradFill>
            <a:gsLst>
              <a:gs pos="28000">
                <a:schemeClr val="accent6">
                  <a:lumMod val="20000"/>
                  <a:lumOff val="80000"/>
                  <a:alpha val="49000"/>
                </a:schemeClr>
              </a:gs>
              <a:gs pos="74000">
                <a:schemeClr val="bg2"/>
              </a:gs>
              <a:gs pos="83000">
                <a:srgbClr val="F1E6A1"/>
              </a:gs>
              <a:gs pos="100000">
                <a:schemeClr val="accent6">
                  <a:lumMod val="40000"/>
                  <a:lumOff val="60000"/>
                </a:schemeClr>
              </a:gs>
            </a:gsLst>
            <a:lin ang="5400000" scaled="1"/>
          </a:gradFill>
        </p:spPr>
        <p:txBody>
          <a:bodyPr wrap="square">
            <a:spAutoFit/>
          </a:bodyPr>
          <a:lstStyle/>
          <a:p>
            <a:pPr algn="ctr">
              <a:lnSpc>
                <a:spcPct val="107000"/>
              </a:lnSpc>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Some links on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11"/>
              </a:rPr>
              <a:t>beer-studies</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dirty="0">
                <a:effectLst/>
                <a:latin typeface="Verdana" panose="020B0604030504040204" pitchFamily="34" charset="0"/>
                <a:ea typeface="Calibri" panose="020F0502020204030204" pitchFamily="34" charset="0"/>
                <a:cs typeface="Times New Roman" panose="02020603050405020304" pitchFamily="18" charset="0"/>
              </a:rPr>
              <a:t>free use of content, unless explicitly stated</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p:txBody>
      </p:sp>
      <p:sp>
        <p:nvSpPr>
          <p:cNvPr id="15" name="Rectangle 14">
            <a:extLst>
              <a:ext uri="{FF2B5EF4-FFF2-40B4-BE49-F238E27FC236}">
                <a16:creationId xmlns:a16="http://schemas.microsoft.com/office/drawing/2014/main" id="{0E62BD08-7DA4-45F5-B6E7-977CA4C2A4F1}"/>
              </a:ext>
            </a:extLst>
          </p:cNvPr>
          <p:cNvSpPr/>
          <p:nvPr/>
        </p:nvSpPr>
        <p:spPr>
          <a:xfrm>
            <a:off x="9189284" y="6992250"/>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6" name="Rectangle 5">
            <a:extLst>
              <a:ext uri="{FF2B5EF4-FFF2-40B4-BE49-F238E27FC236}">
                <a16:creationId xmlns:a16="http://schemas.microsoft.com/office/drawing/2014/main" id="{91F5BB21-FFA4-4E09-9D82-56083799D92D}"/>
              </a:ext>
            </a:extLst>
          </p:cNvPr>
          <p:cNvSpPr/>
          <p:nvPr/>
        </p:nvSpPr>
        <p:spPr>
          <a:xfrm>
            <a:off x="4955489" y="695553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12</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2"/>
          <p:cNvSpPr/>
          <p:nvPr/>
        </p:nvSpPr>
        <p:spPr>
          <a:xfrm>
            <a:off x="621653" y="689787"/>
            <a:ext cx="4070806" cy="335200"/>
          </a:xfrm>
          <a:prstGeom prst="rect">
            <a:avLst/>
          </a:prstGeom>
        </p:spPr>
        <p:txBody>
          <a:bodyPr wrap="none" lIns="0" tIns="0" rIns="0" bIns="0">
            <a:noAutofit/>
          </a:bodyPr>
          <a:lstStyle/>
          <a:p>
            <a:pPr indent="0" algn="ctr">
              <a:spcAft>
                <a:spcPts val="3990"/>
              </a:spcAft>
            </a:pPr>
            <a:r>
              <a:rPr lang="en-GB" sz="1400" u="sng" dirty="0">
                <a:latin typeface="Verdana"/>
              </a:rPr>
              <a:t>Brewing method no 1: the salivary amylases.</a:t>
            </a:r>
          </a:p>
        </p:txBody>
      </p:sp>
      <p:sp>
        <p:nvSpPr>
          <p:cNvPr id="4" name="Rectangle 3"/>
          <p:cNvSpPr/>
          <p:nvPr/>
        </p:nvSpPr>
        <p:spPr>
          <a:xfrm>
            <a:off x="695097" y="1384374"/>
            <a:ext cx="3955798" cy="5280869"/>
          </a:xfrm>
          <a:prstGeom prst="rect">
            <a:avLst/>
          </a:prstGeom>
        </p:spPr>
        <p:txBody>
          <a:bodyPr wrap="square" lIns="0" tIns="0" rIns="0" bIns="0">
            <a:noAutofit/>
          </a:bodyPr>
          <a:lstStyle/>
          <a:p>
            <a:pPr indent="0" algn="just">
              <a:spcBef>
                <a:spcPts val="399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Human and some mammalian saliva contains a powerful enzyme, the ptyalin. Chewing or swallowing lumps of cooked starch is a very effective method of saccharification. The process is fairly simple.</a:t>
            </a:r>
          </a:p>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A portion of the cooked starch (approx. 5-10%) is chewed, heavily insalivated and spat out into the 90% mash. The action of the ptyalin is sufficient to saccharify the whole.</a:t>
            </a:r>
          </a:p>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liquefaction of the mash and its sweet taste serve as criterions for moving on to the phase of spontaneous or induced alcoholic (and lactic) fermentation.</a:t>
            </a:r>
          </a:p>
          <a:p>
            <a:pPr indent="0" algn="just">
              <a:spcBef>
                <a:spcPts val="500"/>
              </a:spcBef>
              <a:spcAft>
                <a:spcPts val="400"/>
              </a:spcAft>
            </a:pPr>
            <a:r>
              <a:rPr lang="en-GB" sz="1400" dirty="0">
                <a:latin typeface="Verdana"/>
              </a:rPr>
              <a:t>This brewing method is well documented for the making of the maize, cassava, quinoa, and sweet potato beers in South and Central America. It has been used until recent times by the indigenous peoples of Taiwan, or Hokkaidô-Sakhalin (Ainu) among others, and in more distant past by most  Asian peoples.</a:t>
            </a:r>
          </a:p>
        </p:txBody>
      </p:sp>
      <p:sp>
        <p:nvSpPr>
          <p:cNvPr id="7" name="Rectangle 6"/>
          <p:cNvSpPr/>
          <p:nvPr/>
        </p:nvSpPr>
        <p:spPr>
          <a:xfrm>
            <a:off x="890016" y="6955536"/>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11" name="Rectangle 10">
            <a:extLst>
              <a:ext uri="{FF2B5EF4-FFF2-40B4-BE49-F238E27FC236}">
                <a16:creationId xmlns:a16="http://schemas.microsoft.com/office/drawing/2014/main" id="{CBAE59DB-0B97-4AEB-85F3-313E0626DE02}"/>
              </a:ext>
            </a:extLst>
          </p:cNvPr>
          <p:cNvSpPr/>
          <p:nvPr/>
        </p:nvSpPr>
        <p:spPr>
          <a:xfrm>
            <a:off x="9189284" y="7054596"/>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8" name="Rectangle 7">
            <a:extLst>
              <a:ext uri="{FF2B5EF4-FFF2-40B4-BE49-F238E27FC236}">
                <a16:creationId xmlns:a16="http://schemas.microsoft.com/office/drawing/2014/main" id="{6E1F986F-D443-4D61-89C6-F4CB87C8030F}"/>
              </a:ext>
            </a:extLst>
          </p:cNvPr>
          <p:cNvSpPr/>
          <p:nvPr/>
        </p:nvSpPr>
        <p:spPr>
          <a:xfrm>
            <a:off x="4955489" y="695553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2</a:t>
            </a:fld>
            <a:endParaRPr lang="en-US" sz="1400" dirty="0">
              <a:solidFill>
                <a:schemeClr val="bg2">
                  <a:lumMod val="50000"/>
                </a:schemeClr>
              </a:solidFill>
              <a:latin typeface="Arial Rounded MT Bold" panose="020F0704030504030204" pitchFamily="34" charset="0"/>
            </a:endParaRPr>
          </a:p>
        </p:txBody>
      </p:sp>
      <p:pic>
        <p:nvPicPr>
          <p:cNvPr id="6" name="Image 5">
            <a:extLst>
              <a:ext uri="{FF2B5EF4-FFF2-40B4-BE49-F238E27FC236}">
                <a16:creationId xmlns:a16="http://schemas.microsoft.com/office/drawing/2014/main" id="{58306891-4545-4618-BE27-1C4DD51FA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032" y="498764"/>
            <a:ext cx="4806902" cy="614552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5"/>
          <p:cNvSpPr/>
          <p:nvPr/>
        </p:nvSpPr>
        <p:spPr>
          <a:xfrm>
            <a:off x="890016" y="6955536"/>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9" name="Rectangle 8">
            <a:extLst>
              <a:ext uri="{FF2B5EF4-FFF2-40B4-BE49-F238E27FC236}">
                <a16:creationId xmlns:a16="http://schemas.microsoft.com/office/drawing/2014/main" id="{BA1400D0-DA8C-4882-A678-CC8DF0366506}"/>
              </a:ext>
            </a:extLst>
          </p:cNvPr>
          <p:cNvSpPr/>
          <p:nvPr/>
        </p:nvSpPr>
        <p:spPr>
          <a:xfrm>
            <a:off x="913563" y="2087533"/>
            <a:ext cx="3546902" cy="4240531"/>
          </a:xfrm>
          <a:prstGeom prst="rect">
            <a:avLst/>
          </a:prstGeom>
        </p:spPr>
        <p:txBody>
          <a:bodyPr wrap="square" lIns="0" tIns="0" rIns="0" bIns="0">
            <a:noAutofit/>
          </a:bodyPr>
          <a:lstStyle/>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germination of cereal seeds naturally generates amylases, among other enzymes, which convert the starch in the albumen into sugars. Here, there is no prior cooking. Proteolytic enzymes break down the starch granules. This method, which is as old as insalivation, refers to the making of malt.</a:t>
            </a:r>
          </a:p>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After 4 to 7 days of germination, the drying of the grains stops all enzymatic action. The resulting grain is the malt. Dry and </a:t>
            </a:r>
            <a:r>
              <a:rPr lang="en-GB" sz="1400" dirty="0" err="1">
                <a:effectLst/>
                <a:latin typeface="Verdana" panose="020B0604030504040204" pitchFamily="34" charset="0"/>
                <a:ea typeface="Calibri" panose="020F0502020204030204" pitchFamily="34" charset="0"/>
                <a:cs typeface="Times New Roman" panose="02020603050405020304" pitchFamily="18" charset="0"/>
              </a:rPr>
              <a:t>degerminated</a:t>
            </a:r>
            <a:r>
              <a:rPr lang="en-GB" sz="1400" dirty="0">
                <a:effectLst/>
                <a:latin typeface="Verdana" panose="020B0604030504040204" pitchFamily="34" charset="0"/>
                <a:ea typeface="Calibri" panose="020F0502020204030204" pitchFamily="34" charset="0"/>
                <a:cs typeface="Times New Roman" panose="02020603050405020304" pitchFamily="18" charset="0"/>
              </a:rPr>
              <a:t>, the malt grains can be kept for a long time (several years) until the moment of the actual brewing by infusion or decoction of the crushed malt in hot water.</a:t>
            </a:r>
            <a:endParaRPr lang="en-GB" sz="1400" dirty="0">
              <a:latin typeface="Verdana"/>
            </a:endParaRPr>
          </a:p>
        </p:txBody>
      </p:sp>
      <p:sp>
        <p:nvSpPr>
          <p:cNvPr id="10" name="Rectangle 9">
            <a:extLst>
              <a:ext uri="{FF2B5EF4-FFF2-40B4-BE49-F238E27FC236}">
                <a16:creationId xmlns:a16="http://schemas.microsoft.com/office/drawing/2014/main" id="{AD639B6A-DE8B-46A3-BF79-BEE383062DC7}"/>
              </a:ext>
            </a:extLst>
          </p:cNvPr>
          <p:cNvSpPr/>
          <p:nvPr/>
        </p:nvSpPr>
        <p:spPr>
          <a:xfrm>
            <a:off x="949931" y="1140310"/>
            <a:ext cx="3474166" cy="501454"/>
          </a:xfrm>
          <a:prstGeom prst="rect">
            <a:avLst/>
          </a:prstGeom>
        </p:spPr>
        <p:txBody>
          <a:bodyPr wrap="square" lIns="0" tIns="0" rIns="0" bIns="0">
            <a:noAutofit/>
          </a:bodyPr>
          <a:lstStyle/>
          <a:p>
            <a:pPr indent="0" algn="ctr">
              <a:spcAft>
                <a:spcPts val="3990"/>
              </a:spcAft>
            </a:pPr>
            <a:r>
              <a:rPr lang="fr-FR" sz="1400" u="sng" dirty="0" err="1">
                <a:latin typeface="Verdana"/>
              </a:rPr>
              <a:t>Brewing</a:t>
            </a:r>
            <a:r>
              <a:rPr lang="fr-FR" sz="1400" u="sng" dirty="0">
                <a:latin typeface="Verdana"/>
              </a:rPr>
              <a:t> </a:t>
            </a:r>
            <a:r>
              <a:rPr lang="fr-FR" sz="1400" u="sng" dirty="0" err="1">
                <a:latin typeface="Verdana"/>
              </a:rPr>
              <a:t>method</a:t>
            </a:r>
            <a:r>
              <a:rPr lang="fr-FR" sz="1400" u="sng" dirty="0">
                <a:latin typeface="Verdana"/>
              </a:rPr>
              <a:t> no 2 : </a:t>
            </a:r>
            <a:r>
              <a:rPr lang="en-US" sz="1400" u="sng" dirty="0">
                <a:latin typeface="Verdana"/>
              </a:rPr>
              <a:t>the amylases from cereal grains</a:t>
            </a:r>
            <a:r>
              <a:rPr lang="fr-FR" sz="1400" u="sng" dirty="0">
                <a:latin typeface="Verdana"/>
              </a:rPr>
              <a:t>.</a:t>
            </a:r>
          </a:p>
        </p:txBody>
      </p:sp>
      <p:sp>
        <p:nvSpPr>
          <p:cNvPr id="11" name="Rectangle 10">
            <a:extLst>
              <a:ext uri="{FF2B5EF4-FFF2-40B4-BE49-F238E27FC236}">
                <a16:creationId xmlns:a16="http://schemas.microsoft.com/office/drawing/2014/main" id="{67F86407-62B5-4ADE-8D43-590F04769E3E}"/>
              </a:ext>
            </a:extLst>
          </p:cNvPr>
          <p:cNvSpPr/>
          <p:nvPr/>
        </p:nvSpPr>
        <p:spPr>
          <a:xfrm>
            <a:off x="9189284" y="7054596"/>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7" name="Rectangle 6">
            <a:extLst>
              <a:ext uri="{FF2B5EF4-FFF2-40B4-BE49-F238E27FC236}">
                <a16:creationId xmlns:a16="http://schemas.microsoft.com/office/drawing/2014/main" id="{6467EC10-8203-450F-BBB4-FEFFFF1A44A4}"/>
              </a:ext>
            </a:extLst>
          </p:cNvPr>
          <p:cNvSpPr/>
          <p:nvPr/>
        </p:nvSpPr>
        <p:spPr>
          <a:xfrm>
            <a:off x="4955489" y="695553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3</a:t>
            </a:fld>
            <a:endParaRPr lang="en-US" sz="1400" dirty="0">
              <a:solidFill>
                <a:schemeClr val="bg2">
                  <a:lumMod val="50000"/>
                </a:schemeClr>
              </a:solidFill>
              <a:latin typeface="Arial Rounded MT Bold" panose="020F0704030504030204" pitchFamily="34" charset="0"/>
            </a:endParaRPr>
          </a:p>
        </p:txBody>
      </p:sp>
      <p:pic>
        <p:nvPicPr>
          <p:cNvPr id="4" name="Image 3">
            <a:extLst>
              <a:ext uri="{FF2B5EF4-FFF2-40B4-BE49-F238E27FC236}">
                <a16:creationId xmlns:a16="http://schemas.microsoft.com/office/drawing/2014/main" id="{A56C2F9F-EB55-45D6-AABE-06434C959C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9982" y="628626"/>
            <a:ext cx="4810991" cy="599904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B5851F9-A7D7-4B88-9E85-1830AE042715}"/>
              </a:ext>
            </a:extLst>
          </p:cNvPr>
          <p:cNvSpPr/>
          <p:nvPr/>
        </p:nvSpPr>
        <p:spPr>
          <a:xfrm>
            <a:off x="623455" y="1200992"/>
            <a:ext cx="3800645" cy="5262154"/>
          </a:xfrm>
          <a:prstGeom prst="rect">
            <a:avLst/>
          </a:prstGeom>
        </p:spPr>
        <p:txBody>
          <a:bodyPr wrap="square" lIns="0" tIns="0" rIns="0" bIns="0">
            <a:noAutofit/>
          </a:bodyPr>
          <a:lstStyle/>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Some microscopic fungi produce amylases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Aspergillus</a:t>
            </a:r>
            <a:r>
              <a:rPr lang="en-GB"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Mucor</a:t>
            </a:r>
            <a:r>
              <a:rPr lang="en-GB"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Rhizopus</a:t>
            </a:r>
            <a:r>
              <a:rPr lang="en-GB"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Monascus</a:t>
            </a:r>
            <a:r>
              <a:rPr lang="en-GB"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i="1" dirty="0" err="1">
                <a:effectLst/>
                <a:latin typeface="Verdana" panose="020B0604030504040204" pitchFamily="34" charset="0"/>
                <a:ea typeface="Calibri" panose="020F0502020204030204" pitchFamily="34" charset="0"/>
                <a:cs typeface="Times New Roman" panose="02020603050405020304" pitchFamily="18" charset="0"/>
              </a:rPr>
              <a:t>Amylomyces</a:t>
            </a:r>
            <a:r>
              <a:rPr lang="en-GB" sz="1400" i="1" dirty="0">
                <a:effectLst/>
                <a:latin typeface="Verdana" panose="020B0604030504040204" pitchFamily="34" charset="0"/>
                <a:ea typeface="Calibri" panose="020F0502020204030204" pitchFamily="34" charset="0"/>
                <a:cs typeface="Times New Roman" panose="02020603050405020304" pitchFamily="18" charset="0"/>
              </a:rPr>
              <a:t> rouxii</a:t>
            </a:r>
            <a:r>
              <a:rPr lang="en-GB"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Penicillium</a:t>
            </a:r>
            <a:r>
              <a:rPr lang="en-GB" sz="1400" dirty="0">
                <a:effectLst/>
                <a:latin typeface="Verdana" panose="020B0604030504040204" pitchFamily="34" charset="0"/>
                <a:ea typeface="Calibri" panose="020F0502020204030204" pitchFamily="34" charset="0"/>
                <a:cs typeface="Times New Roman" panose="02020603050405020304" pitchFamily="18" charset="0"/>
              </a:rPr>
              <a:t>, etc.). The method grows the mycelium of these fungi on a cooked starch substrate. The fungi are collected from plants by bringing some of their organs (roots, stems, leaves) into contact with the cooked starch.</a:t>
            </a:r>
          </a:p>
          <a:p>
            <a:pPr indent="0" algn="just">
              <a:spcBef>
                <a:spcPts val="500"/>
              </a:spcBef>
              <a:spcAft>
                <a:spcPts val="400"/>
              </a:spcAft>
            </a:pPr>
            <a:r>
              <a:rPr lang="en-GB" sz="1400" dirty="0">
                <a:latin typeface="Verdana" panose="020B0604030504040204" pitchFamily="34" charset="0"/>
                <a:ea typeface="Calibri" panose="020F0502020204030204" pitchFamily="34" charset="0"/>
                <a:cs typeface="Times New Roman" panose="02020603050405020304" pitchFamily="18" charset="0"/>
              </a:rPr>
              <a:t>When the mycelium has developed, one shapes pellets with the starch covered with mycelium. These are then dried and preserved. They are called beer starters in Anglo-Saxon literature.</a:t>
            </a:r>
          </a:p>
          <a:p>
            <a:pPr indent="0" algn="just">
              <a:spcBef>
                <a:spcPts val="500"/>
              </a:spcBef>
              <a:spcAft>
                <a:spcPts val="400"/>
              </a:spcAft>
            </a:pPr>
            <a:r>
              <a:rPr lang="en-US" sz="1400" dirty="0">
                <a:effectLst/>
                <a:latin typeface="Verdana" panose="020B0604030504040204" pitchFamily="34" charset="0"/>
                <a:ea typeface="Calibri" panose="020F0502020204030204" pitchFamily="34" charset="0"/>
                <a:cs typeface="Times New Roman" panose="02020603050405020304" pitchFamily="18" charset="0"/>
              </a:rPr>
              <a:t>To brew, you simply mix them with a mass of semi-solid cooked starch. These cultivated mushrooms also have an aerobic metabolism that converts sugars into alcohol. When this semi-solid mass is sufficiently saccharified and fermented, water is added to get beer</a:t>
            </a:r>
            <a:r>
              <a:rPr lang="en-GB" sz="1400" dirty="0">
                <a:effectLst/>
                <a:latin typeface="Verdana" panose="020B0604030504040204" pitchFamily="34" charset="0"/>
                <a:ea typeface="Calibri" panose="020F0502020204030204" pitchFamily="34" charset="0"/>
                <a:cs typeface="Times New Roman" panose="02020603050405020304" pitchFamily="18" charset="0"/>
              </a:rPr>
              <a:t>. </a:t>
            </a:r>
            <a:r>
              <a:rPr lang="en-US" sz="1400" dirty="0">
                <a:effectLst/>
                <a:latin typeface="Verdana" panose="020B0604030504040204" pitchFamily="34" charset="0"/>
                <a:ea typeface="Calibri" panose="020F0502020204030204" pitchFamily="34" charset="0"/>
                <a:cs typeface="Times New Roman" panose="02020603050405020304" pitchFamily="18" charset="0"/>
              </a:rPr>
              <a:t>Most of the process takes place in a semi-solid phase (no wort step).</a:t>
            </a:r>
            <a:endParaRPr lang="en-GB" sz="1400" dirty="0">
              <a:latin typeface="Verdana"/>
            </a:endParaRPr>
          </a:p>
        </p:txBody>
      </p:sp>
      <p:sp>
        <p:nvSpPr>
          <p:cNvPr id="32" name="Rectangle 31">
            <a:extLst>
              <a:ext uri="{FF2B5EF4-FFF2-40B4-BE49-F238E27FC236}">
                <a16:creationId xmlns:a16="http://schemas.microsoft.com/office/drawing/2014/main" id="{5988A214-E053-4731-84CA-030158549631}"/>
              </a:ext>
            </a:extLst>
          </p:cNvPr>
          <p:cNvSpPr/>
          <p:nvPr/>
        </p:nvSpPr>
        <p:spPr>
          <a:xfrm>
            <a:off x="846024" y="512618"/>
            <a:ext cx="3474166" cy="501454"/>
          </a:xfrm>
          <a:prstGeom prst="rect">
            <a:avLst/>
          </a:prstGeom>
        </p:spPr>
        <p:txBody>
          <a:bodyPr wrap="square" lIns="0" tIns="0" rIns="0" bIns="0">
            <a:noAutofit/>
          </a:bodyPr>
          <a:lstStyle/>
          <a:p>
            <a:pPr indent="0" algn="ctr">
              <a:spcAft>
                <a:spcPts val="3990"/>
              </a:spcAft>
            </a:pPr>
            <a:r>
              <a:rPr lang="en-GB" sz="1400" u="sng" dirty="0">
                <a:latin typeface="Verdana"/>
              </a:rPr>
              <a:t>Brewing method no 3: </a:t>
            </a:r>
            <a:r>
              <a:rPr lang="en-US" sz="1400" u="sng" dirty="0">
                <a:effectLst/>
                <a:latin typeface="Verdana" panose="020B0604030504040204" pitchFamily="34" charset="0"/>
                <a:ea typeface="Calibri" panose="020F0502020204030204" pitchFamily="34" charset="0"/>
                <a:cs typeface="Times New Roman" panose="02020603050405020304" pitchFamily="18" charset="0"/>
              </a:rPr>
              <a:t>the amylases of certain fungi.</a:t>
            </a:r>
            <a:endParaRPr lang="en-GB" sz="1400" u="sng" dirty="0">
              <a:latin typeface="Verdana"/>
            </a:endParaRPr>
          </a:p>
        </p:txBody>
      </p:sp>
      <p:sp>
        <p:nvSpPr>
          <p:cNvPr id="33" name="Rectangle 32">
            <a:extLst>
              <a:ext uri="{FF2B5EF4-FFF2-40B4-BE49-F238E27FC236}">
                <a16:creationId xmlns:a16="http://schemas.microsoft.com/office/drawing/2014/main" id="{04C6DE40-0E41-46F4-837A-A994DAA63E21}"/>
              </a:ext>
            </a:extLst>
          </p:cNvPr>
          <p:cNvSpPr/>
          <p:nvPr/>
        </p:nvSpPr>
        <p:spPr>
          <a:xfrm>
            <a:off x="9189284" y="7106551"/>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34" name="Rectangle 33">
            <a:extLst>
              <a:ext uri="{FF2B5EF4-FFF2-40B4-BE49-F238E27FC236}">
                <a16:creationId xmlns:a16="http://schemas.microsoft.com/office/drawing/2014/main" id="{02B8B603-0413-418F-9BC8-3DA461BE29AA}"/>
              </a:ext>
            </a:extLst>
          </p:cNvPr>
          <p:cNvSpPr/>
          <p:nvPr/>
        </p:nvSpPr>
        <p:spPr>
          <a:xfrm>
            <a:off x="890016" y="7049055"/>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7" name="Rectangle 6">
            <a:extLst>
              <a:ext uri="{FF2B5EF4-FFF2-40B4-BE49-F238E27FC236}">
                <a16:creationId xmlns:a16="http://schemas.microsoft.com/office/drawing/2014/main" id="{542F0A8F-6A27-4C4C-AB9F-B36A68658BE8}"/>
              </a:ext>
            </a:extLst>
          </p:cNvPr>
          <p:cNvSpPr/>
          <p:nvPr/>
        </p:nvSpPr>
        <p:spPr>
          <a:xfrm>
            <a:off x="5038607" y="7069317"/>
            <a:ext cx="614597" cy="264207"/>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4</a:t>
            </a:fld>
            <a:endParaRPr lang="en-US" sz="1400" dirty="0">
              <a:solidFill>
                <a:schemeClr val="bg2">
                  <a:lumMod val="50000"/>
                </a:schemeClr>
              </a:solidFill>
              <a:latin typeface="Arial Rounded MT Bold" panose="020F0704030504030204" pitchFamily="34" charset="0"/>
            </a:endParaRPr>
          </a:p>
        </p:txBody>
      </p:sp>
      <p:pic>
        <p:nvPicPr>
          <p:cNvPr id="4" name="Image 3">
            <a:extLst>
              <a:ext uri="{FF2B5EF4-FFF2-40B4-BE49-F238E27FC236}">
                <a16:creationId xmlns:a16="http://schemas.microsoft.com/office/drawing/2014/main" id="{C334E452-5703-4F5F-8D92-0C1B2895C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607" y="501361"/>
            <a:ext cx="5062421" cy="6456773"/>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398305-F7C6-4E43-BB21-44D5BB5DD621}"/>
              </a:ext>
            </a:extLst>
          </p:cNvPr>
          <p:cNvSpPr/>
          <p:nvPr/>
        </p:nvSpPr>
        <p:spPr>
          <a:xfrm>
            <a:off x="810491" y="1640721"/>
            <a:ext cx="3613605" cy="4562652"/>
          </a:xfrm>
          <a:prstGeom prst="rect">
            <a:avLst/>
          </a:prstGeom>
        </p:spPr>
        <p:txBody>
          <a:bodyPr wrap="square" lIns="0" tIns="0" rIns="0" bIns="0">
            <a:noAutofit/>
          </a:bodyPr>
          <a:lstStyle/>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Some plants hold powerful saccharifying enzymes in their roots or aerial organs: roots of the genera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Eminia</a:t>
            </a:r>
            <a:r>
              <a:rPr lang="en-GB" sz="1400" dirty="0">
                <a:effectLst/>
                <a:latin typeface="Verdana" panose="020B0604030504040204" pitchFamily="34" charset="0"/>
                <a:ea typeface="Calibri" panose="020F0502020204030204" pitchFamily="34" charset="0"/>
                <a:cs typeface="Times New Roman" panose="02020603050405020304" pitchFamily="18" charset="0"/>
              </a:rPr>
              <a:t>, or </a:t>
            </a:r>
            <a:r>
              <a:rPr lang="en-GB" sz="1400" i="1" dirty="0" err="1">
                <a:effectLst/>
                <a:latin typeface="Verdana" panose="020B0604030504040204" pitchFamily="34" charset="0"/>
                <a:ea typeface="Calibri" panose="020F0502020204030204" pitchFamily="34" charset="0"/>
                <a:cs typeface="Times New Roman" panose="02020603050405020304" pitchFamily="18" charset="0"/>
              </a:rPr>
              <a:t>Rhynchosia</a:t>
            </a:r>
            <a:r>
              <a:rPr lang="en-GB" sz="1400" dirty="0">
                <a:effectLst/>
                <a:latin typeface="Verdana" panose="020B0604030504040204" pitchFamily="34" charset="0"/>
                <a:ea typeface="Calibri" panose="020F0502020204030204" pitchFamily="34" charset="0"/>
                <a:cs typeface="Times New Roman" panose="02020603050405020304" pitchFamily="18" charset="0"/>
              </a:rPr>
              <a:t>, stems of the liana </a:t>
            </a:r>
            <a:r>
              <a:rPr lang="en-GB" sz="1400" i="1" dirty="0" err="1">
                <a:effectLst/>
                <a:latin typeface="Verdana" panose="020B0604030504040204" pitchFamily="34" charset="0"/>
                <a:ea typeface="Calibri" panose="020F0502020204030204" pitchFamily="34" charset="0"/>
                <a:cs typeface="Times New Roman" panose="02020603050405020304" pitchFamily="18" charset="0"/>
              </a:rPr>
              <a:t>Abrus</a:t>
            </a:r>
            <a:r>
              <a:rPr lang="en-GB" sz="1400" i="1" dirty="0">
                <a:effectLst/>
                <a:latin typeface="Verdana" panose="020B0604030504040204" pitchFamily="34" charset="0"/>
                <a:ea typeface="Calibri" panose="020F0502020204030204" pitchFamily="34" charset="0"/>
                <a:cs typeface="Times New Roman" panose="02020603050405020304" pitchFamily="18" charset="0"/>
              </a:rPr>
              <a:t> pulchellus</a:t>
            </a:r>
            <a:r>
              <a:rPr lang="en-GB" sz="1400" dirty="0">
                <a:effectLst/>
                <a:latin typeface="Verdana" panose="020B0604030504040204" pitchFamily="34" charset="0"/>
                <a:ea typeface="Calibri" panose="020F0502020204030204" pitchFamily="34" charset="0"/>
                <a:cs typeface="Times New Roman" panose="02020603050405020304" pitchFamily="18" charset="0"/>
              </a:rPr>
              <a:t>, leaves of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Boscia senegalensis</a:t>
            </a:r>
            <a:r>
              <a:rPr lang="en-GB" sz="1400" dirty="0">
                <a:effectLst/>
                <a:latin typeface="Verdana" panose="020B0604030504040204" pitchFamily="34" charset="0"/>
                <a:ea typeface="Calibri" panose="020F0502020204030204" pitchFamily="34" charset="0"/>
                <a:cs typeface="Times New Roman" panose="02020603050405020304" pitchFamily="18" charset="0"/>
              </a:rPr>
              <a:t>, etc</a:t>
            </a:r>
            <a:r>
              <a:rPr lang="en-US" sz="1400" dirty="0">
                <a:effectLst/>
                <a:latin typeface="Verdana" panose="020B0604030504040204" pitchFamily="34" charset="0"/>
                <a:ea typeface="Calibri" panose="020F0502020204030204" pitchFamily="34" charset="0"/>
                <a:cs typeface="Times New Roman" panose="02020603050405020304" pitchFamily="18" charset="0"/>
              </a:rPr>
              <a:t>.</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brewing process entails macerating these plants in a slurry of cooked and </a:t>
            </a:r>
            <a:r>
              <a:rPr lang="en-GB" sz="1400" dirty="0" err="1">
                <a:effectLst/>
                <a:latin typeface="Verdana" panose="020B0604030504040204" pitchFamily="34" charset="0"/>
                <a:ea typeface="Calibri" panose="020F0502020204030204" pitchFamily="34" charset="0"/>
                <a:cs typeface="Times New Roman" panose="02020603050405020304" pitchFamily="18" charset="0"/>
              </a:rPr>
              <a:t>unmalted</a:t>
            </a:r>
            <a:r>
              <a:rPr lang="en-GB" sz="1400" dirty="0">
                <a:effectLst/>
                <a:latin typeface="Verdana" panose="020B0604030504040204" pitchFamily="34" charset="0"/>
                <a:ea typeface="Calibri" panose="020F0502020204030204" pitchFamily="34" charset="0"/>
                <a:cs typeface="Times New Roman" panose="02020603050405020304" pitchFamily="18" charset="0"/>
              </a:rPr>
              <a:t> grains. The enzymes hydrolyse the cooked starch. The mash becomes sweet and fermentable.</a:t>
            </a:r>
          </a:p>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This method is quite similar to malting. The origin of the saccharifying enzymes is endogenous (sprouted grains) for malting. Here it is exogenous (saccharifying vegetable fibres). This method is therefore suitable to brew beer with all starch sources: cereals but also tubers (manioc, yams, etc.).</a:t>
            </a:r>
            <a:endParaRPr lang="en-GB" sz="1400" dirty="0">
              <a:latin typeface="Verdana"/>
            </a:endParaRPr>
          </a:p>
        </p:txBody>
      </p:sp>
      <p:sp>
        <p:nvSpPr>
          <p:cNvPr id="13" name="Rectangle 12">
            <a:extLst>
              <a:ext uri="{FF2B5EF4-FFF2-40B4-BE49-F238E27FC236}">
                <a16:creationId xmlns:a16="http://schemas.microsoft.com/office/drawing/2014/main" id="{2A36AE4C-E521-4151-9D07-34507B6A7F4B}"/>
              </a:ext>
            </a:extLst>
          </p:cNvPr>
          <p:cNvSpPr/>
          <p:nvPr/>
        </p:nvSpPr>
        <p:spPr>
          <a:xfrm>
            <a:off x="887585" y="828195"/>
            <a:ext cx="3474166" cy="501454"/>
          </a:xfrm>
          <a:prstGeom prst="rect">
            <a:avLst/>
          </a:prstGeom>
        </p:spPr>
        <p:txBody>
          <a:bodyPr wrap="square" lIns="0" tIns="0" rIns="0" bIns="0">
            <a:noAutofit/>
          </a:bodyPr>
          <a:lstStyle/>
          <a:p>
            <a:pPr indent="0" algn="ctr">
              <a:spcAft>
                <a:spcPts val="3990"/>
              </a:spcAft>
            </a:pPr>
            <a:r>
              <a:rPr lang="en-GB" sz="1400" u="sng" dirty="0">
                <a:latin typeface="Verdana"/>
              </a:rPr>
              <a:t>Brewing</a:t>
            </a:r>
            <a:r>
              <a:rPr lang="fr-FR" sz="1400" u="sng" dirty="0">
                <a:latin typeface="Verdana"/>
              </a:rPr>
              <a:t> </a:t>
            </a:r>
            <a:r>
              <a:rPr lang="en-GB" sz="1400" u="sng" dirty="0">
                <a:latin typeface="Verdana"/>
              </a:rPr>
              <a:t>method</a:t>
            </a:r>
            <a:r>
              <a:rPr lang="fr-FR" sz="1400" u="sng" dirty="0">
                <a:latin typeface="Verdana"/>
              </a:rPr>
              <a:t> no 4 : </a:t>
            </a:r>
            <a:r>
              <a:rPr lang="en-US" sz="1400" u="sng" dirty="0">
                <a:effectLst/>
                <a:latin typeface="Verdana" panose="020B0604030504040204" pitchFamily="34" charset="0"/>
                <a:ea typeface="Calibri" panose="020F0502020204030204" pitchFamily="34" charset="0"/>
                <a:cs typeface="Times New Roman" panose="02020603050405020304" pitchFamily="18" charset="0"/>
              </a:rPr>
              <a:t>the amylases from some plants.</a:t>
            </a:r>
            <a:endParaRPr lang="fr-FR" sz="1400" u="sng" dirty="0">
              <a:latin typeface="Verdana"/>
            </a:endParaRPr>
          </a:p>
        </p:txBody>
      </p:sp>
      <p:sp>
        <p:nvSpPr>
          <p:cNvPr id="14" name="Rectangle 13">
            <a:extLst>
              <a:ext uri="{FF2B5EF4-FFF2-40B4-BE49-F238E27FC236}">
                <a16:creationId xmlns:a16="http://schemas.microsoft.com/office/drawing/2014/main" id="{EC5D4CF0-1AC3-48AE-978B-4505BBA255DF}"/>
              </a:ext>
            </a:extLst>
          </p:cNvPr>
          <p:cNvSpPr/>
          <p:nvPr/>
        </p:nvSpPr>
        <p:spPr>
          <a:xfrm>
            <a:off x="9189284" y="7116942"/>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6" name="Rectangle 5">
            <a:extLst>
              <a:ext uri="{FF2B5EF4-FFF2-40B4-BE49-F238E27FC236}">
                <a16:creationId xmlns:a16="http://schemas.microsoft.com/office/drawing/2014/main" id="{33D078D0-C9CD-485F-9157-A71AA9539FC0}"/>
              </a:ext>
            </a:extLst>
          </p:cNvPr>
          <p:cNvSpPr/>
          <p:nvPr/>
        </p:nvSpPr>
        <p:spPr>
          <a:xfrm>
            <a:off x="5010268" y="7009708"/>
            <a:ext cx="614597" cy="264207"/>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5</a:t>
            </a:fld>
            <a:endParaRPr lang="en-US" sz="1400" dirty="0">
              <a:solidFill>
                <a:schemeClr val="bg2">
                  <a:lumMod val="50000"/>
                </a:schemeClr>
              </a:solidFill>
              <a:latin typeface="Arial Rounded MT Bold" panose="020F0704030504030204" pitchFamily="34" charset="0"/>
            </a:endParaRPr>
          </a:p>
        </p:txBody>
      </p:sp>
      <p:sp>
        <p:nvSpPr>
          <p:cNvPr id="7" name="Rectangle 6">
            <a:extLst>
              <a:ext uri="{FF2B5EF4-FFF2-40B4-BE49-F238E27FC236}">
                <a16:creationId xmlns:a16="http://schemas.microsoft.com/office/drawing/2014/main" id="{07B023C3-050B-4B8D-8C54-FCF2ADD66130}"/>
              </a:ext>
            </a:extLst>
          </p:cNvPr>
          <p:cNvSpPr/>
          <p:nvPr/>
        </p:nvSpPr>
        <p:spPr>
          <a:xfrm>
            <a:off x="890016" y="7049055"/>
            <a:ext cx="1170432" cy="170688"/>
          </a:xfrm>
          <a:prstGeom prst="rect">
            <a:avLst/>
          </a:prstGeom>
        </p:spPr>
        <p:txBody>
          <a:bodyPr wrap="none" lIns="0" tIns="0" rIns="0" bIns="0">
            <a:noAutofit/>
          </a:bodyPr>
          <a:lstStyle/>
          <a:p>
            <a:pPr indent="0"/>
            <a:r>
              <a:rPr lang="en-US" sz="1300" dirty="0">
                <a:latin typeface="Corbel"/>
              </a:rPr>
              <a:t>Christian Berger</a:t>
            </a:r>
          </a:p>
        </p:txBody>
      </p:sp>
      <p:pic>
        <p:nvPicPr>
          <p:cNvPr id="4" name="Image 3">
            <a:extLst>
              <a:ext uri="{FF2B5EF4-FFF2-40B4-BE49-F238E27FC236}">
                <a16:creationId xmlns:a16="http://schemas.microsoft.com/office/drawing/2014/main" id="{F98F887C-22C7-4B2D-839D-B18D2A7D3E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141" y="654627"/>
            <a:ext cx="5215999" cy="621203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5316470B-CE73-4891-80D2-671147D9997A}"/>
              </a:ext>
            </a:extLst>
          </p:cNvPr>
          <p:cNvSpPr/>
          <p:nvPr/>
        </p:nvSpPr>
        <p:spPr>
          <a:xfrm>
            <a:off x="814134" y="1515685"/>
            <a:ext cx="3609965" cy="4718860"/>
          </a:xfrm>
          <a:prstGeom prst="rect">
            <a:avLst/>
          </a:prstGeom>
        </p:spPr>
        <p:txBody>
          <a:bodyPr wrap="square" lIns="0" tIns="0" rIns="0" bIns="0">
            <a:noAutofit/>
          </a:bodyPr>
          <a:lstStyle/>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Starchy fruits have their own saccharifying enzymes (plantain, carob seed, chestnut,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Pandanus julianettii </a:t>
            </a:r>
            <a:r>
              <a:rPr lang="en-GB" sz="1400" dirty="0">
                <a:effectLst/>
                <a:latin typeface="Verdana" panose="020B0604030504040204" pitchFamily="34" charset="0"/>
                <a:ea typeface="Calibri" panose="020F0502020204030204" pitchFamily="34" charset="0"/>
                <a:cs typeface="Times New Roman" panose="02020603050405020304" pitchFamily="18" charset="0"/>
              </a:rPr>
              <a:t>seed in Papua, etc.). The same applies to tubers such as taro, yams, manioc, etc.</a:t>
            </a:r>
          </a:p>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activation of these enzymes requires hydrating the starch of these fruits or tubers, and sealing them in an enclosed area to allow the temperature to rise. The exothermic enzymatic activity causes them to over-ripen, that is, to saccharify the starch.</a:t>
            </a:r>
          </a:p>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starch is liquefied by these endogenous amylases. The sweetened mash must then be pressed and diluted (x3) with water to obtain a sweet juice. This juice ferments more or less spontaneously thanks to the yeasts naturally found on these same fruits.</a:t>
            </a:r>
            <a:endParaRPr lang="en-GB" sz="1400" dirty="0">
              <a:latin typeface="Verdana"/>
            </a:endParaRPr>
          </a:p>
        </p:txBody>
      </p:sp>
      <p:sp>
        <p:nvSpPr>
          <p:cNvPr id="47" name="Rectangle 46">
            <a:extLst>
              <a:ext uri="{FF2B5EF4-FFF2-40B4-BE49-F238E27FC236}">
                <a16:creationId xmlns:a16="http://schemas.microsoft.com/office/drawing/2014/main" id="{09596C30-A742-42A2-99EC-1E4AEF24C9D0}"/>
              </a:ext>
            </a:extLst>
          </p:cNvPr>
          <p:cNvSpPr/>
          <p:nvPr/>
        </p:nvSpPr>
        <p:spPr>
          <a:xfrm>
            <a:off x="949933" y="742085"/>
            <a:ext cx="3474166" cy="501454"/>
          </a:xfrm>
          <a:prstGeom prst="rect">
            <a:avLst/>
          </a:prstGeom>
        </p:spPr>
        <p:txBody>
          <a:bodyPr wrap="square" lIns="0" tIns="0" rIns="0" bIns="0">
            <a:noAutofit/>
          </a:bodyPr>
          <a:lstStyle/>
          <a:p>
            <a:pPr indent="0" algn="ctr">
              <a:spcAft>
                <a:spcPts val="3990"/>
              </a:spcAft>
            </a:pPr>
            <a:r>
              <a:rPr lang="en-GB" sz="1400" u="sng" dirty="0">
                <a:latin typeface="Verdana"/>
              </a:rPr>
              <a:t>Brewing method no 5: </a:t>
            </a:r>
            <a:r>
              <a:rPr lang="en-GB" sz="1400" u="sng" dirty="0">
                <a:effectLst/>
                <a:latin typeface="Verdana" panose="020B0604030504040204" pitchFamily="34" charset="0"/>
                <a:ea typeface="Calibri" panose="020F0502020204030204" pitchFamily="34" charset="0"/>
                <a:cs typeface="Times New Roman" panose="02020603050405020304" pitchFamily="18" charset="0"/>
              </a:rPr>
              <a:t>the amylases from starchy fruits</a:t>
            </a:r>
            <a:r>
              <a:rPr lang="en-GB" sz="1400" u="sng" dirty="0">
                <a:latin typeface="Verdana"/>
              </a:rPr>
              <a:t>.</a:t>
            </a:r>
          </a:p>
        </p:txBody>
      </p:sp>
      <p:sp>
        <p:nvSpPr>
          <p:cNvPr id="48" name="Rectangle 47">
            <a:extLst>
              <a:ext uri="{FF2B5EF4-FFF2-40B4-BE49-F238E27FC236}">
                <a16:creationId xmlns:a16="http://schemas.microsoft.com/office/drawing/2014/main" id="{628BC94E-FD19-431D-A9B7-310B0C60D8CA}"/>
              </a:ext>
            </a:extLst>
          </p:cNvPr>
          <p:cNvSpPr/>
          <p:nvPr/>
        </p:nvSpPr>
        <p:spPr>
          <a:xfrm>
            <a:off x="9189284" y="7127333"/>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6" name="Rectangle 5">
            <a:extLst>
              <a:ext uri="{FF2B5EF4-FFF2-40B4-BE49-F238E27FC236}">
                <a16:creationId xmlns:a16="http://schemas.microsoft.com/office/drawing/2014/main" id="{324B267D-7D09-40A1-9C1D-8532E01CEDBE}"/>
              </a:ext>
            </a:extLst>
          </p:cNvPr>
          <p:cNvSpPr/>
          <p:nvPr/>
        </p:nvSpPr>
        <p:spPr>
          <a:xfrm>
            <a:off x="4955489" y="7038664"/>
            <a:ext cx="614597" cy="269748"/>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6</a:t>
            </a:fld>
            <a:endParaRPr lang="en-US" sz="1400" dirty="0">
              <a:solidFill>
                <a:schemeClr val="bg2">
                  <a:lumMod val="50000"/>
                </a:schemeClr>
              </a:solidFill>
              <a:latin typeface="Arial Rounded MT Bold" panose="020F0704030504030204" pitchFamily="34" charset="0"/>
            </a:endParaRPr>
          </a:p>
        </p:txBody>
      </p:sp>
      <p:sp>
        <p:nvSpPr>
          <p:cNvPr id="7" name="Rectangle 6">
            <a:extLst>
              <a:ext uri="{FF2B5EF4-FFF2-40B4-BE49-F238E27FC236}">
                <a16:creationId xmlns:a16="http://schemas.microsoft.com/office/drawing/2014/main" id="{AB1EDFB3-C661-4B79-9BAD-D0C6D0DA183A}"/>
              </a:ext>
            </a:extLst>
          </p:cNvPr>
          <p:cNvSpPr/>
          <p:nvPr/>
        </p:nvSpPr>
        <p:spPr>
          <a:xfrm>
            <a:off x="949931" y="7054596"/>
            <a:ext cx="1170432" cy="170688"/>
          </a:xfrm>
          <a:prstGeom prst="rect">
            <a:avLst/>
          </a:prstGeom>
        </p:spPr>
        <p:txBody>
          <a:bodyPr wrap="none" lIns="0" tIns="0" rIns="0" bIns="0">
            <a:noAutofit/>
          </a:bodyPr>
          <a:lstStyle/>
          <a:p>
            <a:pPr indent="0"/>
            <a:r>
              <a:rPr lang="en-US" sz="1300" dirty="0">
                <a:latin typeface="Corbel"/>
              </a:rPr>
              <a:t>Christian Berger</a:t>
            </a:r>
          </a:p>
        </p:txBody>
      </p:sp>
      <p:pic>
        <p:nvPicPr>
          <p:cNvPr id="8" name="Image 7">
            <a:extLst>
              <a:ext uri="{FF2B5EF4-FFF2-40B4-BE49-F238E27FC236}">
                <a16:creationId xmlns:a16="http://schemas.microsoft.com/office/drawing/2014/main" id="{33A7AB70-2E4D-4963-9F51-1051A84EB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8417" y="742084"/>
            <a:ext cx="5077080" cy="5845751"/>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7466B65-2165-44DE-AA01-11E3D2BED6E7}"/>
              </a:ext>
            </a:extLst>
          </p:cNvPr>
          <p:cNvSpPr/>
          <p:nvPr/>
        </p:nvSpPr>
        <p:spPr>
          <a:xfrm>
            <a:off x="602672" y="1089994"/>
            <a:ext cx="3855027" cy="5529015"/>
          </a:xfrm>
          <a:prstGeom prst="rect">
            <a:avLst/>
          </a:prstGeom>
        </p:spPr>
        <p:txBody>
          <a:bodyPr wrap="square" lIns="0" tIns="0" rIns="0" bIns="0">
            <a:noAutofit/>
          </a:bodyPr>
          <a:lstStyle/>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A starchy slurry can be converted into simple sugars by a strong acid medium (pH &lt; 4). This purely chemical technique is used in industry to produce cheap glucose.</a:t>
            </a:r>
          </a:p>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This method characterises the brewing of </a:t>
            </a:r>
            <a:r>
              <a:rPr lang="en-GB" sz="1400" i="1" dirty="0" err="1">
                <a:effectLst/>
                <a:latin typeface="Verdana" panose="020B0604030504040204" pitchFamily="34" charset="0"/>
                <a:ea typeface="Calibri" panose="020F0502020204030204" pitchFamily="34" charset="0"/>
                <a:cs typeface="Times New Roman" panose="02020603050405020304" pitchFamily="18" charset="0"/>
              </a:rPr>
              <a:t>kwas</a:t>
            </a:r>
            <a:r>
              <a:rPr lang="en-GB" sz="1400" dirty="0">
                <a:effectLst/>
                <a:latin typeface="Verdana" panose="020B0604030504040204" pitchFamily="34" charset="0"/>
                <a:ea typeface="Calibri" panose="020F0502020204030204" pitchFamily="34" charset="0"/>
                <a:cs typeface="Times New Roman" panose="02020603050405020304" pitchFamily="18" charset="0"/>
              </a:rPr>
              <a:t> in Russia and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braga</a:t>
            </a:r>
            <a:r>
              <a:rPr lang="en-GB" sz="1400" dirty="0">
                <a:effectLst/>
                <a:latin typeface="Verdana" panose="020B0604030504040204" pitchFamily="34" charset="0"/>
                <a:ea typeface="Calibri" panose="020F0502020204030204" pitchFamily="34" charset="0"/>
                <a:cs typeface="Times New Roman" panose="02020603050405020304" pitchFamily="18" charset="0"/>
              </a:rPr>
              <a:t> in Central Europe, starting with a simple infusion of breaded cereals with the addition of berries (blackberry, lingonberry, redcurrant, etc.) or acidic fruits which serve as acidifying agents. It also allows beer to be brewed with the pith of the sago tree in Indonesia</a:t>
            </a:r>
            <a:r>
              <a:rPr lang="en-GB" sz="1400" dirty="0">
                <a:latin typeface="Verdana" panose="020B0604030504040204" pitchFamily="34" charset="0"/>
                <a:ea typeface="Calibri" panose="020F0502020204030204" pitchFamily="34" charset="0"/>
                <a:cs typeface="Times New Roman" panose="02020603050405020304" pitchFamily="18" charset="0"/>
              </a:rPr>
              <a:t>.</a:t>
            </a:r>
          </a:p>
          <a:p>
            <a:pPr indent="0"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More generally, the involvement of lactic acid fermentation in traditional brewing methods around the world implies that acid hydrolysis plays an important role. It is involved in brewing beers in regions where pastoralists and farmers have historically coexisted (Central Asia, Eastern and Northern Europe, Tibet, Sahel, etc.). Fermented milk and starch are cousin beverages.</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1400" dirty="0">
              <a:latin typeface="Verdana"/>
            </a:endParaRPr>
          </a:p>
        </p:txBody>
      </p:sp>
      <p:sp>
        <p:nvSpPr>
          <p:cNvPr id="42" name="Rectangle 41">
            <a:extLst>
              <a:ext uri="{FF2B5EF4-FFF2-40B4-BE49-F238E27FC236}">
                <a16:creationId xmlns:a16="http://schemas.microsoft.com/office/drawing/2014/main" id="{9C947E47-E24A-43DC-9810-85049489BE46}"/>
              </a:ext>
            </a:extLst>
          </p:cNvPr>
          <p:cNvSpPr/>
          <p:nvPr/>
        </p:nvSpPr>
        <p:spPr>
          <a:xfrm>
            <a:off x="866803" y="675409"/>
            <a:ext cx="3474166" cy="501454"/>
          </a:xfrm>
          <a:prstGeom prst="rect">
            <a:avLst/>
          </a:prstGeom>
        </p:spPr>
        <p:txBody>
          <a:bodyPr wrap="square" lIns="0" tIns="0" rIns="0" bIns="0">
            <a:noAutofit/>
          </a:bodyPr>
          <a:lstStyle/>
          <a:p>
            <a:pPr indent="0" algn="ctr">
              <a:spcAft>
                <a:spcPts val="3990"/>
              </a:spcAft>
            </a:pPr>
            <a:r>
              <a:rPr lang="en-GB" sz="1400" u="sng" dirty="0">
                <a:latin typeface="Verdana"/>
              </a:rPr>
              <a:t>Brewing Method no 6: a sour medium.</a:t>
            </a:r>
          </a:p>
        </p:txBody>
      </p:sp>
      <p:sp>
        <p:nvSpPr>
          <p:cNvPr id="43" name="Rectangle 42">
            <a:extLst>
              <a:ext uri="{FF2B5EF4-FFF2-40B4-BE49-F238E27FC236}">
                <a16:creationId xmlns:a16="http://schemas.microsoft.com/office/drawing/2014/main" id="{5653E421-72B1-4081-B139-4E8B5C04C83A}"/>
              </a:ext>
            </a:extLst>
          </p:cNvPr>
          <p:cNvSpPr/>
          <p:nvPr/>
        </p:nvSpPr>
        <p:spPr>
          <a:xfrm>
            <a:off x="9189284" y="7148115"/>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6" name="Rectangle 5">
            <a:extLst>
              <a:ext uri="{FF2B5EF4-FFF2-40B4-BE49-F238E27FC236}">
                <a16:creationId xmlns:a16="http://schemas.microsoft.com/office/drawing/2014/main" id="{247D818D-22AD-4F53-96E9-082345A23787}"/>
              </a:ext>
            </a:extLst>
          </p:cNvPr>
          <p:cNvSpPr/>
          <p:nvPr/>
        </p:nvSpPr>
        <p:spPr>
          <a:xfrm>
            <a:off x="4955489" y="7054596"/>
            <a:ext cx="614597" cy="34899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7</a:t>
            </a:fld>
            <a:endParaRPr lang="en-US" sz="1400" dirty="0">
              <a:solidFill>
                <a:schemeClr val="bg2">
                  <a:lumMod val="50000"/>
                </a:schemeClr>
              </a:solidFill>
              <a:latin typeface="Arial Rounded MT Bold" panose="020F0704030504030204" pitchFamily="34" charset="0"/>
            </a:endParaRPr>
          </a:p>
        </p:txBody>
      </p:sp>
      <p:sp>
        <p:nvSpPr>
          <p:cNvPr id="8" name="Rectangle 7">
            <a:extLst>
              <a:ext uri="{FF2B5EF4-FFF2-40B4-BE49-F238E27FC236}">
                <a16:creationId xmlns:a16="http://schemas.microsoft.com/office/drawing/2014/main" id="{A3EFA082-C63E-469C-B294-EEE9A167C93B}"/>
              </a:ext>
            </a:extLst>
          </p:cNvPr>
          <p:cNvSpPr/>
          <p:nvPr/>
        </p:nvSpPr>
        <p:spPr>
          <a:xfrm>
            <a:off x="949931" y="7054596"/>
            <a:ext cx="1170432" cy="170688"/>
          </a:xfrm>
          <a:prstGeom prst="rect">
            <a:avLst/>
          </a:prstGeom>
        </p:spPr>
        <p:txBody>
          <a:bodyPr wrap="none" lIns="0" tIns="0" rIns="0" bIns="0">
            <a:noAutofit/>
          </a:bodyPr>
          <a:lstStyle/>
          <a:p>
            <a:pPr indent="0"/>
            <a:r>
              <a:rPr lang="en-US" sz="1300" dirty="0">
                <a:latin typeface="Corbel"/>
              </a:rPr>
              <a:t>Christian Berger</a:t>
            </a:r>
          </a:p>
        </p:txBody>
      </p:sp>
      <p:pic>
        <p:nvPicPr>
          <p:cNvPr id="9" name="Image 8">
            <a:extLst>
              <a:ext uri="{FF2B5EF4-FFF2-40B4-BE49-F238E27FC236}">
                <a16:creationId xmlns:a16="http://schemas.microsoft.com/office/drawing/2014/main" id="{8581A374-6625-4774-8BFA-89C1913262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098" y="579676"/>
            <a:ext cx="5160176" cy="6091289"/>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86C3C4D-E8A4-4E0E-9D74-90EB5E3FEA4A}"/>
              </a:ext>
            </a:extLst>
          </p:cNvPr>
          <p:cNvSpPr/>
          <p:nvPr/>
        </p:nvSpPr>
        <p:spPr>
          <a:xfrm>
            <a:off x="1001886" y="459751"/>
            <a:ext cx="8522241" cy="369332"/>
          </a:xfrm>
          <a:prstGeom prst="rect">
            <a:avLst/>
          </a:prstGeom>
          <a:solidFill>
            <a:schemeClr val="bg2"/>
          </a:solidFill>
          <a:ln w="6350">
            <a:solidFill>
              <a:schemeClr val="bg2">
                <a:lumMod val="90000"/>
              </a:schemeClr>
            </a:solidFill>
          </a:ln>
        </p:spPr>
        <p:txBody>
          <a:bodyPr lIns="0" tIns="0" rIns="0" bIns="0" anchor="ctr" anchorCtr="0">
            <a:noAutofit/>
          </a:bodyPr>
          <a:lstStyle/>
          <a:p>
            <a:pPr indent="0" algn="ctr">
              <a:spcBef>
                <a:spcPts val="2520"/>
              </a:spcBef>
              <a:spcAft>
                <a:spcPts val="1890"/>
              </a:spcAft>
            </a:pPr>
            <a:r>
              <a:rPr lang="fr-FR" sz="1600" dirty="0">
                <a:solidFill>
                  <a:schemeClr val="accent1"/>
                </a:solidFill>
                <a:latin typeface="Verdana"/>
              </a:rPr>
              <a:t>2. </a:t>
            </a:r>
            <a:r>
              <a:rPr lang="en-GB" sz="1600" dirty="0">
                <a:solidFill>
                  <a:schemeClr val="accent1"/>
                </a:solidFill>
                <a:effectLst/>
                <a:latin typeface="Verdana" panose="020B0604030504040204" pitchFamily="34" charset="0"/>
                <a:ea typeface="Calibri" panose="020F0502020204030204" pitchFamily="34" charset="0"/>
                <a:cs typeface="Times New Roman" panose="02020603050405020304" pitchFamily="18" charset="0"/>
              </a:rPr>
              <a:t>The 6 pathways of brewing implemented in all regions of the world</a:t>
            </a:r>
            <a:r>
              <a:rPr lang="fr-FR" sz="1600" dirty="0">
                <a:solidFill>
                  <a:schemeClr val="accent1"/>
                </a:solidFill>
                <a:latin typeface="Verdana"/>
              </a:rPr>
              <a:t>.</a:t>
            </a:r>
          </a:p>
        </p:txBody>
      </p:sp>
      <p:sp>
        <p:nvSpPr>
          <p:cNvPr id="11" name="Rectangle 10">
            <a:extLst>
              <a:ext uri="{FF2B5EF4-FFF2-40B4-BE49-F238E27FC236}">
                <a16:creationId xmlns:a16="http://schemas.microsoft.com/office/drawing/2014/main" id="{3DD0F131-72CF-4908-93D4-04E2FA93979A}"/>
              </a:ext>
            </a:extLst>
          </p:cNvPr>
          <p:cNvSpPr/>
          <p:nvPr/>
        </p:nvSpPr>
        <p:spPr>
          <a:xfrm>
            <a:off x="737755" y="1063680"/>
            <a:ext cx="9071263" cy="5960573"/>
          </a:xfrm>
          <a:prstGeom prst="rect">
            <a:avLst/>
          </a:prstGeom>
        </p:spPr>
        <p:txBody>
          <a:bodyPr wrap="square" lIns="0" tIns="0" rIns="0" bIns="0">
            <a:noAutofit/>
          </a:bodyPr>
          <a:lstStyle/>
          <a:p>
            <a:pPr indent="363538"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Until recently, historians assigned each brewing method to a region of the world or a "civilisation": malting for Europe or Africa, amylolytic ferments for China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jiu</a:t>
            </a:r>
            <a:r>
              <a:rPr lang="en-GB" sz="1400" dirty="0">
                <a:effectLst/>
                <a:latin typeface="Verdana" panose="020B0604030504040204" pitchFamily="34" charset="0"/>
                <a:ea typeface="Calibri" panose="020F0502020204030204" pitchFamily="34" charset="0"/>
                <a:cs typeface="Times New Roman" panose="02020603050405020304" pitchFamily="18" charset="0"/>
              </a:rPr>
              <a:t>), Japan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sake</a:t>
            </a:r>
            <a:r>
              <a:rPr lang="en-GB" sz="1400" dirty="0">
                <a:effectLst/>
                <a:latin typeface="Verdana" panose="020B0604030504040204" pitchFamily="34" charset="0"/>
                <a:ea typeface="Calibri" panose="020F0502020204030204" pitchFamily="34" charset="0"/>
                <a:cs typeface="Times New Roman" panose="02020603050405020304" pitchFamily="18" charset="0"/>
              </a:rPr>
              <a:t>), Korea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taekju</a:t>
            </a:r>
            <a:r>
              <a:rPr lang="en-GB" sz="1400" dirty="0">
                <a:effectLst/>
                <a:latin typeface="Verdana" panose="020B0604030504040204" pitchFamily="34" charset="0"/>
                <a:ea typeface="Calibri" panose="020F0502020204030204" pitchFamily="34" charset="0"/>
                <a:cs typeface="Times New Roman" panose="02020603050405020304" pitchFamily="18" charset="0"/>
              </a:rPr>
              <a:t>) or Southeast Asia, insalivation for the maize beers of the Incas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chicha</a:t>
            </a:r>
            <a:r>
              <a:rPr lang="en-GB" sz="1400" dirty="0">
                <a:effectLst/>
                <a:latin typeface="Verdana" panose="020B0604030504040204" pitchFamily="34" charset="0"/>
                <a:ea typeface="Calibri" panose="020F0502020204030204" pitchFamily="34" charset="0"/>
                <a:cs typeface="Times New Roman" panose="02020603050405020304" pitchFamily="18" charset="0"/>
              </a:rPr>
              <a:t>) or the cassava beers of the Amazon, acid hydrolysis for Russia (</a:t>
            </a:r>
            <a:r>
              <a:rPr lang="en-GB" sz="1400" i="1" dirty="0" err="1">
                <a:effectLst/>
                <a:latin typeface="Verdana" panose="020B0604030504040204" pitchFamily="34" charset="0"/>
                <a:ea typeface="Calibri" panose="020F0502020204030204" pitchFamily="34" charset="0"/>
                <a:cs typeface="Times New Roman" panose="02020603050405020304" pitchFamily="18" charset="0"/>
              </a:rPr>
              <a:t>kwas</a:t>
            </a:r>
            <a:r>
              <a:rPr lang="en-GB" sz="1400" dirty="0">
                <a:effectLst/>
                <a:latin typeface="Verdana" panose="020B0604030504040204" pitchFamily="34" charset="0"/>
                <a:ea typeface="Calibri" panose="020F0502020204030204" pitchFamily="34" charset="0"/>
                <a:cs typeface="Times New Roman" panose="02020603050405020304" pitchFamily="18" charset="0"/>
              </a:rPr>
              <a:t>) or Central Europe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braga</a:t>
            </a:r>
            <a:r>
              <a:rPr lang="en-GB" sz="1400" dirty="0">
                <a:effectLst/>
                <a:latin typeface="Verdana" panose="020B0604030504040204" pitchFamily="34" charset="0"/>
                <a:ea typeface="Calibri" panose="020F0502020204030204" pitchFamily="34" charset="0"/>
                <a:cs typeface="Times New Roman" panose="02020603050405020304" pitchFamily="18" charset="0"/>
              </a:rPr>
              <a:t>). Each subcontinent would have developed its own method. As regards insalivation, declared to be a primitive method, it was said to be an archaic stage of brewing, practised everywhere and now almost extinct. The indigenous peoples of South America and Taiwan are said to be the witnesses-relics to this so-called archaic method</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a:p>
            <a:pPr indent="363538"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data of the last 4 or 5 decades have changed this simplistic picture</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a:p>
            <a:pPr indent="363538"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No. 3 amylolytic ferments method is attested well beyond its 'classical' territory (Far Asia, South-East Asia). The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kinva</a:t>
            </a:r>
            <a:r>
              <a:rPr lang="en-GB" sz="1400" dirty="0">
                <a:effectLst/>
                <a:latin typeface="Verdana" panose="020B0604030504040204" pitchFamily="34" charset="0"/>
                <a:ea typeface="Calibri" panose="020F0502020204030204" pitchFamily="34" charset="0"/>
                <a:cs typeface="Times New Roman" panose="02020603050405020304" pitchFamily="18" charset="0"/>
              </a:rPr>
              <a:t> beer ferment has been used in India since the Maurya Empire (320-185 BC). Beer starters are used in Northern India, in Africa (Congo, Gabon) and in South America (Ecuador, Venezuela, Guyana, Surinam) and Central America (Caribbean)</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a:p>
            <a:pPr indent="363538"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No. 4 amylolytic plants method has a much wider African range than Zambia and south-eastern Congo where it was discovered and described in the 1970s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munkoyo</a:t>
            </a:r>
            <a:r>
              <a:rPr lang="en-GB" sz="1400" dirty="0">
                <a:effectLst/>
                <a:latin typeface="Verdana" panose="020B0604030504040204" pitchFamily="34" charset="0"/>
                <a:ea typeface="Calibri" panose="020F0502020204030204" pitchFamily="34" charset="0"/>
                <a:cs typeface="Times New Roman" panose="02020603050405020304" pitchFamily="18" charset="0"/>
              </a:rPr>
              <a:t> beer). It is used in Senegal today</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a:p>
            <a:pPr indent="363538"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The No. 6 acid hydrolysis method covered large areas in the Balkans during the time of the Ottoman Empire, to name just one region close to Europe. It is nowadays widely used in Russia and Eastern Europe. Moreover, we can link to this method the brewing of carob beer (Argentina, Chile, Paraguay), and probably the brewing in Europe since the Neolithic period</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a:p>
            <a:pPr indent="363538" algn="just">
              <a:spcBef>
                <a:spcPts val="500"/>
              </a:spcBef>
              <a:spcAft>
                <a:spcPts val="4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Historically, these 6 methods are neither independent nor isolated from each other. They coexist geographically and chronologically. Their regional or continental specialisation is a recent historical evolution (example of malting in Europe). The purely technical classification of brewing methods pins down their main features, which makes it possible to locate them in textual or archaeological documentation</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a:p>
            <a:pPr indent="0" algn="just">
              <a:spcBef>
                <a:spcPts val="500"/>
              </a:spcBef>
              <a:spcAft>
                <a:spcPts val="400"/>
              </a:spcAft>
            </a:pPr>
            <a:endParaRPr lang="en-US" sz="1400" dirty="0">
              <a:latin typeface="Verdana"/>
            </a:endParaRPr>
          </a:p>
        </p:txBody>
      </p:sp>
      <p:sp>
        <p:nvSpPr>
          <p:cNvPr id="12" name="Rectangle 11">
            <a:extLst>
              <a:ext uri="{FF2B5EF4-FFF2-40B4-BE49-F238E27FC236}">
                <a16:creationId xmlns:a16="http://schemas.microsoft.com/office/drawing/2014/main" id="{5C96281F-2FCE-4F0F-A313-EA5F25A34348}"/>
              </a:ext>
            </a:extLst>
          </p:cNvPr>
          <p:cNvSpPr/>
          <p:nvPr/>
        </p:nvSpPr>
        <p:spPr>
          <a:xfrm>
            <a:off x="9189284" y="7210461"/>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13" name="Rectangle 12">
            <a:extLst>
              <a:ext uri="{FF2B5EF4-FFF2-40B4-BE49-F238E27FC236}">
                <a16:creationId xmlns:a16="http://schemas.microsoft.com/office/drawing/2014/main" id="{F97A844C-F368-481D-B859-18542C590DB2}"/>
              </a:ext>
            </a:extLst>
          </p:cNvPr>
          <p:cNvSpPr/>
          <p:nvPr/>
        </p:nvSpPr>
        <p:spPr>
          <a:xfrm>
            <a:off x="890016" y="7152965"/>
            <a:ext cx="1170432" cy="170688"/>
          </a:xfrm>
          <a:prstGeom prst="rect">
            <a:avLst/>
          </a:prstGeom>
        </p:spPr>
        <p:txBody>
          <a:bodyPr wrap="none" lIns="0" tIns="0" rIns="0" bIns="0">
            <a:noAutofit/>
          </a:bodyPr>
          <a:lstStyle/>
          <a:p>
            <a:pPr indent="0"/>
            <a:r>
              <a:rPr lang="en-US" sz="1300" dirty="0">
                <a:latin typeface="Corbel"/>
              </a:rPr>
              <a:t>Christian Berger</a:t>
            </a:r>
          </a:p>
        </p:txBody>
      </p:sp>
      <p:sp>
        <p:nvSpPr>
          <p:cNvPr id="6" name="Rectangle 5">
            <a:extLst>
              <a:ext uri="{FF2B5EF4-FFF2-40B4-BE49-F238E27FC236}">
                <a16:creationId xmlns:a16="http://schemas.microsoft.com/office/drawing/2014/main" id="{13CF5EE8-BF1D-44E7-A2BE-72728D0B786C}"/>
              </a:ext>
            </a:extLst>
          </p:cNvPr>
          <p:cNvSpPr/>
          <p:nvPr/>
        </p:nvSpPr>
        <p:spPr>
          <a:xfrm>
            <a:off x="4955489" y="7184138"/>
            <a:ext cx="614597" cy="254925"/>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8</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1"/>
          <p:cNvSpPr/>
          <p:nvPr/>
        </p:nvSpPr>
        <p:spPr>
          <a:xfrm>
            <a:off x="800100" y="581891"/>
            <a:ext cx="9014460" cy="290945"/>
          </a:xfrm>
          <a:prstGeom prst="rect">
            <a:avLst/>
          </a:prstGeom>
          <a:solidFill>
            <a:schemeClr val="bg2"/>
          </a:solidFill>
          <a:ln w="6350">
            <a:solidFill>
              <a:schemeClr val="bg2">
                <a:lumMod val="90000"/>
              </a:schemeClr>
            </a:solidFill>
          </a:ln>
        </p:spPr>
        <p:txBody>
          <a:bodyPr lIns="0" tIns="0" rIns="0" bIns="0">
            <a:noAutofit/>
          </a:bodyPr>
          <a:lstStyle/>
          <a:p>
            <a:pPr marL="393700" indent="-393700" algn="ctr">
              <a:spcAft>
                <a:spcPts val="1890"/>
              </a:spcAft>
            </a:pPr>
            <a:r>
              <a:rPr lang="en-GB" sz="1600" dirty="0">
                <a:solidFill>
                  <a:schemeClr val="accent1"/>
                </a:solidFill>
                <a:latin typeface="Verdana"/>
              </a:rPr>
              <a:t>3. Differentiated archaeological traces depending on the 6 ways of brewing in Europe?</a:t>
            </a:r>
            <a:endParaRPr lang="fr-FR" sz="1600" dirty="0">
              <a:solidFill>
                <a:schemeClr val="accent1"/>
              </a:solidFill>
              <a:latin typeface="Verdana"/>
            </a:endParaRPr>
          </a:p>
        </p:txBody>
      </p:sp>
      <p:sp>
        <p:nvSpPr>
          <p:cNvPr id="3" name="Rectangle 2"/>
          <p:cNvSpPr/>
          <p:nvPr/>
        </p:nvSpPr>
        <p:spPr>
          <a:xfrm>
            <a:off x="921189" y="7038664"/>
            <a:ext cx="1170432" cy="170688"/>
          </a:xfrm>
          <a:prstGeom prst="rect">
            <a:avLst/>
          </a:prstGeom>
        </p:spPr>
        <p:txBody>
          <a:bodyPr wrap="none" lIns="0" tIns="0" rIns="0" bIns="0">
            <a:noAutofit/>
          </a:bodyPr>
          <a:lstStyle/>
          <a:p>
            <a:pPr indent="0"/>
            <a:r>
              <a:rPr lang="en-US" sz="1300">
                <a:latin typeface="Corbel"/>
              </a:rPr>
              <a:t>Christian Berger</a:t>
            </a:r>
          </a:p>
        </p:txBody>
      </p:sp>
      <p:sp>
        <p:nvSpPr>
          <p:cNvPr id="7" name="ZoneTexte 6">
            <a:extLst>
              <a:ext uri="{FF2B5EF4-FFF2-40B4-BE49-F238E27FC236}">
                <a16:creationId xmlns:a16="http://schemas.microsoft.com/office/drawing/2014/main" id="{F6CD57A8-90D7-4FF6-9AFA-BD5DCAA19C51}"/>
              </a:ext>
            </a:extLst>
          </p:cNvPr>
          <p:cNvSpPr txBox="1"/>
          <p:nvPr/>
        </p:nvSpPr>
        <p:spPr>
          <a:xfrm>
            <a:off x="817278" y="1156174"/>
            <a:ext cx="9014460" cy="2018694"/>
          </a:xfrm>
          <a:prstGeom prst="rect">
            <a:avLst/>
          </a:prstGeom>
          <a:noFill/>
        </p:spPr>
        <p:txBody>
          <a:bodyPr wrap="square">
            <a:spAutoFit/>
          </a:bodyPr>
          <a:lstStyle/>
          <a:p>
            <a:pPr indent="363538" algn="just">
              <a:lnSpc>
                <a:spcPct val="107000"/>
              </a:lnSpc>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Traditionally in Europe, archaeologists have studied beer with only malting and its artefacts as a technical background: prepared vats or floors for soaking and sprouting grains, crushing tools (crumbly malt does not require milling), cooking devices, sprouted grains, analysis of sprouting traces under an electron microscope (whole grains, starch granule structure), traces of fermentation in pottery (calcium oxalate). Thanks to this approach, it was possible to draw up a map of about 80 witness sites covering the Neolithic to the Iron Age</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2"/>
              </a:rPr>
              <a:t>beer-studies.com/fr/Histoire_generale ...</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dirty="0" err="1">
                <a:effectLst/>
                <a:latin typeface="Verdana" panose="020B0604030504040204" pitchFamily="34" charset="0"/>
                <a:ea typeface="Calibri" panose="020F0502020204030204" pitchFamily="34" charset="0"/>
                <a:cs typeface="Times New Roman" panose="02020603050405020304" pitchFamily="18" charset="0"/>
              </a:rPr>
              <a:t>Provisional</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dirty="0" err="1">
                <a:effectLst/>
                <a:latin typeface="Verdana" panose="020B0604030504040204" pitchFamily="34" charset="0"/>
                <a:ea typeface="Calibri" panose="020F0502020204030204" pitchFamily="34" charset="0"/>
                <a:cs typeface="Times New Roman" panose="02020603050405020304" pitchFamily="18" charset="0"/>
              </a:rPr>
              <a:t>list</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a:p>
            <a:pPr indent="363538" algn="just">
              <a:lnSpc>
                <a:spcPct val="107000"/>
              </a:lnSpc>
              <a:spcAft>
                <a:spcPts val="800"/>
              </a:spcAft>
            </a:pPr>
            <a:r>
              <a:rPr lang="en-GB" sz="1400" dirty="0">
                <a:effectLst/>
                <a:latin typeface="Verdana" panose="020B0604030504040204" pitchFamily="34" charset="0"/>
                <a:ea typeface="Calibri" panose="020F0502020204030204" pitchFamily="34" charset="0"/>
                <a:cs typeface="Times New Roman" panose="02020603050405020304" pitchFamily="18" charset="0"/>
              </a:rPr>
              <a:t>What opportunities do other brewing methods in Europe offer?</a:t>
            </a:r>
            <a:endParaRPr lang="fr-FR" sz="14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8" name="ZoneTexte 7">
            <a:extLst>
              <a:ext uri="{FF2B5EF4-FFF2-40B4-BE49-F238E27FC236}">
                <a16:creationId xmlns:a16="http://schemas.microsoft.com/office/drawing/2014/main" id="{3712908C-5423-4B6A-BCF9-29E36F961BBD}"/>
              </a:ext>
            </a:extLst>
          </p:cNvPr>
          <p:cNvSpPr txBox="1"/>
          <p:nvPr/>
        </p:nvSpPr>
        <p:spPr>
          <a:xfrm>
            <a:off x="814907" y="3206339"/>
            <a:ext cx="8937307" cy="1224566"/>
          </a:xfrm>
          <a:prstGeom prst="rect">
            <a:avLst/>
          </a:prstGeom>
          <a:noFill/>
        </p:spPr>
        <p:txBody>
          <a:bodyPr wrap="square">
            <a:spAutoFit/>
          </a:bodyPr>
          <a:lstStyle/>
          <a:p>
            <a:pPr marL="363538" indent="-363538" algn="just">
              <a:lnSpc>
                <a:spcPct val="107000"/>
              </a:lnSpc>
              <a:spcAft>
                <a:spcPts val="800"/>
              </a:spcAft>
              <a:tabLst>
                <a:tab pos="363538" algn="l"/>
              </a:tabLst>
            </a:pPr>
            <a:r>
              <a:rPr lang="fr-FR" sz="1400" dirty="0">
                <a:effectLst/>
                <a:latin typeface="Verdana" panose="020B0604030504040204" pitchFamily="34" charset="0"/>
                <a:ea typeface="Calibri" panose="020F0502020204030204" pitchFamily="34" charset="0"/>
                <a:cs typeface="Times New Roman" panose="02020603050405020304" pitchFamily="18" charset="0"/>
              </a:rPr>
              <a:t>1.	</a:t>
            </a:r>
            <a:r>
              <a:rPr lang="en-GB" sz="1400" dirty="0">
                <a:effectLst/>
                <a:latin typeface="Verdana" panose="020B0604030504040204" pitchFamily="34" charset="0"/>
                <a:ea typeface="Calibri" panose="020F0502020204030204" pitchFamily="34" charset="0"/>
                <a:cs typeface="Times New Roman" panose="02020603050405020304" pitchFamily="18" charset="0"/>
              </a:rPr>
              <a:t>Insalivation is typified by the presence of human DNA on starch residues found in brewing traces and the absence of germination. This DNA is unlikely to have been retained unless in a case of uncooked mash after its saccharification. The differential degradation of starch by ptyalin versus α and β amylases has not been studied to my knowledge. This could be a promising approach</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p:txBody>
      </p:sp>
      <p:sp>
        <p:nvSpPr>
          <p:cNvPr id="10" name="ZoneTexte 9">
            <a:extLst>
              <a:ext uri="{FF2B5EF4-FFF2-40B4-BE49-F238E27FC236}">
                <a16:creationId xmlns:a16="http://schemas.microsoft.com/office/drawing/2014/main" id="{7B0F47EE-CAE8-41BB-90D7-7F11A9E63AD5}"/>
              </a:ext>
            </a:extLst>
          </p:cNvPr>
          <p:cNvSpPr txBox="1"/>
          <p:nvPr/>
        </p:nvSpPr>
        <p:spPr>
          <a:xfrm>
            <a:off x="806886" y="4441296"/>
            <a:ext cx="9014460" cy="2146613"/>
          </a:xfrm>
          <a:prstGeom prst="rect">
            <a:avLst/>
          </a:prstGeom>
          <a:noFill/>
        </p:spPr>
        <p:txBody>
          <a:bodyPr wrap="square">
            <a:spAutoFit/>
          </a:bodyPr>
          <a:lstStyle/>
          <a:p>
            <a:pPr marL="363538" lvl="0" indent="-363538" algn="just">
              <a:lnSpc>
                <a:spcPct val="107000"/>
              </a:lnSpc>
              <a:spcAft>
                <a:spcPts val="800"/>
              </a:spcAft>
              <a:tabLst>
                <a:tab pos="363538" algn="l"/>
              </a:tabLst>
            </a:pPr>
            <a:r>
              <a:rPr lang="fr-FR" sz="1400" dirty="0">
                <a:effectLst/>
                <a:latin typeface="Verdana" panose="020B0604030504040204" pitchFamily="34" charset="0"/>
                <a:ea typeface="Calibri" panose="020F0502020204030204" pitchFamily="34" charset="0"/>
                <a:cs typeface="Times New Roman" panose="02020603050405020304" pitchFamily="18" charset="0"/>
              </a:rPr>
              <a:t>2.	</a:t>
            </a:r>
            <a:r>
              <a:rPr lang="en-GB" sz="1400" dirty="0">
                <a:effectLst/>
                <a:latin typeface="Verdana" panose="020B0604030504040204" pitchFamily="34" charset="0"/>
                <a:ea typeface="Calibri" panose="020F0502020204030204" pitchFamily="34" charset="0"/>
                <a:cs typeface="Times New Roman" panose="02020603050405020304" pitchFamily="18" charset="0"/>
              </a:rPr>
              <a:t>The amylolytic ferments: a promising lead. In 2020, Li Liu's team in China identified sporangia of Mucor and Aspergillus among starch granules sampled from beer jars </a:t>
            </a:r>
            <a:r>
              <a:rPr lang="fr-FR" sz="1400" dirty="0">
                <a:effectLst/>
                <a:latin typeface="Verdana" panose="020B0604030504040204" pitchFamily="34" charset="0"/>
                <a:ea typeface="Calibri" panose="020F0502020204030204" pitchFamily="34" charset="0"/>
                <a:cs typeface="Times New Roman" panose="02020603050405020304" pitchFamily="18" charset="0"/>
              </a:rPr>
              <a:t>(Dingcun ‑4500.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3" tooltip="Persistent link using digital object identifier"/>
              </a:rPr>
              <a:t>doi.org/10.1016/j.jasrep.2019.102134</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dirty="0">
                <a:effectLst/>
                <a:latin typeface="Verdana" panose="020B0604030504040204" pitchFamily="34" charset="0"/>
                <a:ea typeface="Calibri" panose="020F0502020204030204" pitchFamily="34" charset="0"/>
                <a:cs typeface="Times New Roman" panose="02020603050405020304" pitchFamily="18" charset="0"/>
              </a:rPr>
              <a:t>This method coexists in ancient China with malting (millet, barley, wheat) and tuber brewing: </a:t>
            </a:r>
            <a:r>
              <a:rPr lang="en-GB" sz="1400" i="1" dirty="0">
                <a:effectLst/>
                <a:latin typeface="Verdana" panose="020B0604030504040204" pitchFamily="34" charset="0"/>
                <a:ea typeface="Calibri" panose="020F0502020204030204" pitchFamily="34" charset="0"/>
                <a:cs typeface="Times New Roman" panose="02020603050405020304" pitchFamily="18" charset="0"/>
              </a:rPr>
              <a:t>snake gourd</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4"/>
              </a:rPr>
              <a:t>Trichosanthes kirilowii</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dirty="0" err="1">
                <a:effectLst/>
                <a:latin typeface="Verdana" panose="020B0604030504040204" pitchFamily="34" charset="0"/>
                <a:ea typeface="Calibri" panose="020F0502020204030204" pitchFamily="34" charset="0"/>
                <a:cs typeface="Times New Roman" panose="02020603050405020304" pitchFamily="18" charset="0"/>
              </a:rPr>
              <a:t>lily</a:t>
            </a:r>
            <a:r>
              <a:rPr lang="fr-FR" sz="1400" dirty="0">
                <a:effectLst/>
                <a:latin typeface="Verdana" panose="020B0604030504040204" pitchFamily="34" charset="0"/>
                <a:ea typeface="Calibri" panose="020F0502020204030204" pitchFamily="34" charset="0"/>
                <a:cs typeface="Times New Roman" panose="02020603050405020304" pitchFamily="18" charset="0"/>
              </a:rPr>
              <a:t> bulbs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5" tooltip="Lilium sp."/>
              </a:rPr>
              <a:t>Lilium sp.</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dirty="0">
                <a:effectLst/>
                <a:latin typeface="Verdana" panose="020B0604030504040204" pitchFamily="34" charset="0"/>
                <a:ea typeface="Calibri" panose="020F0502020204030204" pitchFamily="34" charset="0"/>
                <a:cs typeface="Times New Roman" panose="02020603050405020304" pitchFamily="18" charset="0"/>
              </a:rPr>
              <a:t>and yams </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6" tooltip="Igname Dioscorea sp."/>
              </a:rPr>
              <a:t>Dioscorea sp.</a:t>
            </a:r>
            <a:r>
              <a:rPr lang="fr-FR" sz="1400" dirty="0">
                <a:effectLst/>
                <a:latin typeface="Verdana" panose="020B0604030504040204" pitchFamily="34" charset="0"/>
                <a:ea typeface="Calibri" panose="020F0502020204030204" pitchFamily="34" charset="0"/>
                <a:cs typeface="Times New Roman" panose="02020603050405020304" pitchFamily="18" charset="0"/>
              </a:rPr>
              <a:t>) (Mijiaya ‑2500,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7"/>
              </a:rPr>
              <a:t>doi.org/10.1073/pnas.1601465113</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dirty="0">
                <a:effectLst/>
                <a:latin typeface="Verdana" panose="020B0604030504040204" pitchFamily="34" charset="0"/>
                <a:ea typeface="Calibri" panose="020F0502020204030204" pitchFamily="34" charset="0"/>
                <a:cs typeface="Times New Roman" panose="02020603050405020304" pitchFamily="18" charset="0"/>
              </a:rPr>
              <a:t>Hence</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en-GB" sz="1400" dirty="0">
                <a:effectLst/>
                <a:latin typeface="Verdana" panose="020B0604030504040204" pitchFamily="34" charset="0"/>
                <a:ea typeface="Calibri" panose="020F0502020204030204" pitchFamily="34" charset="0"/>
                <a:cs typeface="Times New Roman" panose="02020603050405020304" pitchFamily="18" charset="0"/>
              </a:rPr>
              <a:t>3 different methods on the banks of the Huang-He River between 4500 and 2500 BC, well before the Shang dynasty, the classic documentary horizon of the history of brewing in China. A 2021 discovery at the </a:t>
            </a:r>
            <a:r>
              <a:rPr lang="en-GB" sz="1400" dirty="0" err="1">
                <a:effectLst/>
                <a:latin typeface="Verdana" panose="020B0604030504040204" pitchFamily="34" charset="0"/>
                <a:ea typeface="Calibri" panose="020F0502020204030204" pitchFamily="34" charset="0"/>
                <a:cs typeface="Times New Roman" panose="02020603050405020304" pitchFamily="18" charset="0"/>
              </a:rPr>
              <a:t>Qiaotu</a:t>
            </a:r>
            <a:r>
              <a:rPr lang="en-GB" sz="1400" dirty="0">
                <a:effectLst/>
                <a:latin typeface="Verdana" panose="020B0604030504040204" pitchFamily="34" charset="0"/>
                <a:ea typeface="Calibri" panose="020F0502020204030204" pitchFamily="34" charset="0"/>
                <a:cs typeface="Times New Roman" panose="02020603050405020304" pitchFamily="18" charset="0"/>
              </a:rPr>
              <a:t> site provides the same data and a much earlier date (7000 BC)</a:t>
            </a:r>
            <a:r>
              <a:rPr lang="fr-FR" sz="1400" dirty="0">
                <a:effectLst/>
                <a:latin typeface="Verdana" panose="020B0604030504040204" pitchFamily="34" charset="0"/>
                <a:ea typeface="Calibri" panose="020F0502020204030204" pitchFamily="34" charset="0"/>
                <a:cs typeface="Times New Roman" panose="02020603050405020304" pitchFamily="18" charset="0"/>
              </a:rPr>
              <a:t> </a:t>
            </a:r>
            <a:r>
              <a:rPr lang="fr-FR" sz="1400" u="sng" dirty="0">
                <a:solidFill>
                  <a:srgbClr val="0563C1"/>
                </a:solidFill>
                <a:effectLst/>
                <a:latin typeface="Verdana" panose="020B0604030504040204" pitchFamily="34" charset="0"/>
                <a:ea typeface="Calibri" panose="020F0502020204030204" pitchFamily="34" charset="0"/>
                <a:cs typeface="Times New Roman" panose="02020603050405020304" pitchFamily="18" charset="0"/>
                <a:hlinkClick r:id="rId8"/>
              </a:rPr>
              <a:t>doi.org/10.1371/journal.pone.0255833</a:t>
            </a:r>
            <a:r>
              <a:rPr lang="fr-FR" sz="1400" dirty="0">
                <a:effectLst/>
                <a:latin typeface="Verdana" panose="020B0604030504040204" pitchFamily="34" charset="0"/>
                <a:ea typeface="Calibri" panose="020F0502020204030204" pitchFamily="34" charset="0"/>
                <a:cs typeface="Times New Roman" panose="02020603050405020304" pitchFamily="18" charset="0"/>
              </a:rPr>
              <a:t>.</a:t>
            </a:r>
          </a:p>
        </p:txBody>
      </p:sp>
      <p:sp>
        <p:nvSpPr>
          <p:cNvPr id="11" name="Rectangle 10">
            <a:extLst>
              <a:ext uri="{FF2B5EF4-FFF2-40B4-BE49-F238E27FC236}">
                <a16:creationId xmlns:a16="http://schemas.microsoft.com/office/drawing/2014/main" id="{6DA85EF7-A601-40F1-9123-441D1F839F1F}"/>
              </a:ext>
            </a:extLst>
          </p:cNvPr>
          <p:cNvSpPr/>
          <p:nvPr/>
        </p:nvSpPr>
        <p:spPr>
          <a:xfrm>
            <a:off x="9220457" y="7096160"/>
            <a:ext cx="362712" cy="143256"/>
          </a:xfrm>
          <a:prstGeom prst="rect">
            <a:avLst/>
          </a:prstGeom>
        </p:spPr>
        <p:txBody>
          <a:bodyPr wrap="none" lIns="0" tIns="0" rIns="0" bIns="0">
            <a:noAutofit/>
          </a:bodyPr>
          <a:lstStyle/>
          <a:p>
            <a:pPr indent="0"/>
            <a:r>
              <a:rPr lang="en-US" sz="1050" dirty="0">
                <a:solidFill>
                  <a:srgbClr val="4472C4"/>
                </a:solidFill>
                <a:latin typeface="Verdana"/>
              </a:rPr>
              <a:t>2021</a:t>
            </a:r>
          </a:p>
        </p:txBody>
      </p:sp>
      <p:sp>
        <p:nvSpPr>
          <p:cNvPr id="9" name="Rectangle 8">
            <a:extLst>
              <a:ext uri="{FF2B5EF4-FFF2-40B4-BE49-F238E27FC236}">
                <a16:creationId xmlns:a16="http://schemas.microsoft.com/office/drawing/2014/main" id="{A8C4920D-54EC-49EE-9546-AA274908666E}"/>
              </a:ext>
            </a:extLst>
          </p:cNvPr>
          <p:cNvSpPr/>
          <p:nvPr/>
        </p:nvSpPr>
        <p:spPr>
          <a:xfrm>
            <a:off x="4986662" y="7038664"/>
            <a:ext cx="614597" cy="242316"/>
          </a:xfrm>
          <a:prstGeom prst="rect">
            <a:avLst/>
          </a:prstGeom>
        </p:spPr>
        <p:txBody>
          <a:bodyPr lIns="0" tIns="0" rIns="0" bIns="0">
            <a:noAutofit/>
          </a:bodyPr>
          <a:lstStyle/>
          <a:p>
            <a:pPr algn="ctr">
              <a:spcBef>
                <a:spcPts val="500"/>
              </a:spcBef>
              <a:spcAft>
                <a:spcPts val="400"/>
              </a:spcAft>
            </a:pPr>
            <a:fld id="{D128F0A0-3D42-4739-8285-7A58E6E3978A}" type="slidenum">
              <a:rPr lang="en-US" sz="1400" smtClean="0">
                <a:solidFill>
                  <a:schemeClr val="bg2">
                    <a:lumMod val="50000"/>
                  </a:schemeClr>
                </a:solidFill>
                <a:latin typeface="Arial Rounded MT Bold" panose="020F0704030504030204" pitchFamily="34" charset="0"/>
              </a:rPr>
              <a:t>9</a:t>
            </a:fld>
            <a:endParaRPr lang="en-US" sz="1400" dirty="0">
              <a:solidFill>
                <a:schemeClr val="bg2">
                  <a:lumMod val="50000"/>
                </a:schemeClr>
              </a:solidFill>
              <a:latin typeface="Arial Rounded MT Bold" panose="020F0704030504030204" pitchFamily="34" charset="0"/>
            </a:endParaRPr>
          </a:p>
        </p:txBody>
      </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1212</TotalTime>
  <Words>2764</Words>
  <Application>Microsoft Office PowerPoint</Application>
  <PresentationFormat>Personnalisé</PresentationFormat>
  <Paragraphs>101</Paragraphs>
  <Slides>12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Arial</vt:lpstr>
      <vt:lpstr>Arial Rounded MT Bold</vt:lpstr>
      <vt:lpstr>Calibri</vt:lpstr>
      <vt:lpstr>Corbel</vt:lpstr>
      <vt:lpstr>Verdana</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6 pathways for brewing around the world since the origin of beer</dc:title>
  <dc:subject/>
  <dc:creator>Christian</dc:creator>
  <cp:keywords>beer, brewing, brewing techniques, beer history, saliva, malting, beer ferments, amylolithic plants, overmaturation, acid brews</cp:keywords>
  <cp:lastModifiedBy>Christian</cp:lastModifiedBy>
  <cp:revision>44</cp:revision>
  <dcterms:modified xsi:type="dcterms:W3CDTF">2021-10-14T11:18:50Z</dcterms:modified>
  <cp:category>Brewing technology</cp:category>
</cp:coreProperties>
</file>